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22" r:id="rId3"/>
    <p:sldId id="323" r:id="rId4"/>
    <p:sldId id="324" r:id="rId5"/>
    <p:sldId id="279" r:id="rId6"/>
    <p:sldId id="348" r:id="rId7"/>
    <p:sldId id="328" r:id="rId8"/>
    <p:sldId id="332" r:id="rId9"/>
    <p:sldId id="325" r:id="rId10"/>
    <p:sldId id="340" r:id="rId11"/>
    <p:sldId id="331" r:id="rId12"/>
    <p:sldId id="341" r:id="rId13"/>
    <p:sldId id="342" r:id="rId14"/>
    <p:sldId id="343" r:id="rId15"/>
    <p:sldId id="337" r:id="rId16"/>
    <p:sldId id="334" r:id="rId17"/>
    <p:sldId id="344" r:id="rId18"/>
    <p:sldId id="345" r:id="rId19"/>
    <p:sldId id="336" r:id="rId20"/>
    <p:sldId id="346" r:id="rId21"/>
    <p:sldId id="347" r:id="rId22"/>
    <p:sldId id="267" r:id="rId23"/>
    <p:sldId id="268" r:id="rId2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0000"/>
    <a:srgbClr val="FFE7E7"/>
    <a:srgbClr val="FFD9D9"/>
    <a:srgbClr val="FF9F9F"/>
    <a:srgbClr val="FFD44B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38" autoAdjust="0"/>
    <p:restoredTop sz="95441" autoAdjust="0"/>
  </p:normalViewPr>
  <p:slideViewPr>
    <p:cSldViewPr snapToGrid="0">
      <p:cViewPr varScale="1">
        <p:scale>
          <a:sx n="132" d="100"/>
          <a:sy n="132" d="100"/>
        </p:scale>
        <p:origin x="6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lv-LV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lv-LV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/>
              <a:t>Click to edit Master text styles</a:t>
            </a:r>
          </a:p>
          <a:p>
            <a:pPr lvl="1"/>
            <a:r>
              <a:rPr lang="en-GB" altLang="lv-LV"/>
              <a:t>Second level</a:t>
            </a:r>
          </a:p>
          <a:p>
            <a:pPr lvl="2"/>
            <a:r>
              <a:rPr lang="en-GB" altLang="lv-LV"/>
              <a:t>Third level</a:t>
            </a:r>
          </a:p>
          <a:p>
            <a:pPr lvl="3"/>
            <a:r>
              <a:rPr lang="en-GB" altLang="lv-LV"/>
              <a:t>Fourth level</a:t>
            </a:r>
          </a:p>
          <a:p>
            <a:pPr lvl="4"/>
            <a:r>
              <a:rPr lang="en-GB" altLang="lv-LV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lv-LV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A9996D-36F8-46D1-B3A3-4C35C7F43214}" type="slidenum">
              <a:rPr lang="en-GB" altLang="lv-LV"/>
              <a:pPr/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2947936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31AC-E441-475A-AF11-48FC3AF9D663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4181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996D-36F8-46D1-B3A3-4C35C7F43214}" type="slidenum">
              <a:rPr lang="en-GB" altLang="lv-LV" smtClean="0"/>
              <a:pPr/>
              <a:t>12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1916492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996D-36F8-46D1-B3A3-4C35C7F43214}" type="slidenum">
              <a:rPr lang="en-GB" altLang="lv-LV" smtClean="0"/>
              <a:pPr/>
              <a:t>13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2346512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996D-36F8-46D1-B3A3-4C35C7F43214}" type="slidenum">
              <a:rPr lang="en-GB" altLang="lv-LV" smtClean="0"/>
              <a:pPr/>
              <a:t>14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1060371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148 </a:t>
            </a:r>
            <a:r>
              <a:rPr lang="lv-LV" dirty="0" err="1"/>
              <a:t>patients</a:t>
            </a:r>
            <a:r>
              <a:rPr lang="lv-LV" baseline="0" dirty="0"/>
              <a:t> </a:t>
            </a:r>
            <a:r>
              <a:rPr lang="lv-LV" baseline="0" dirty="0" err="1"/>
              <a:t>from</a:t>
            </a:r>
            <a:r>
              <a:rPr lang="lv-LV" baseline="0" dirty="0"/>
              <a:t> </a:t>
            </a:r>
            <a:r>
              <a:rPr lang="lv-LV" baseline="0" dirty="0" err="1"/>
              <a:t>all</a:t>
            </a:r>
            <a:r>
              <a:rPr lang="lv-LV" baseline="0" dirty="0"/>
              <a:t> </a:t>
            </a:r>
            <a:r>
              <a:rPr lang="lv-LV" baseline="0" dirty="0" err="1"/>
              <a:t>had</a:t>
            </a:r>
            <a:r>
              <a:rPr lang="lv-LV" baseline="0" dirty="0"/>
              <a:t> </a:t>
            </a:r>
            <a:r>
              <a:rPr lang="lv-LV" baseline="0" dirty="0" err="1"/>
              <a:t>different</a:t>
            </a:r>
            <a:r>
              <a:rPr lang="lv-LV" baseline="0" dirty="0"/>
              <a:t> </a:t>
            </a:r>
            <a:r>
              <a:rPr lang="lv-LV" baseline="0" dirty="0" err="1"/>
              <a:t>kind</a:t>
            </a:r>
            <a:r>
              <a:rPr lang="lv-LV" baseline="0" dirty="0"/>
              <a:t> </a:t>
            </a:r>
            <a:r>
              <a:rPr lang="lv-LV" baseline="0" dirty="0" err="1"/>
              <a:t>therapy</a:t>
            </a:r>
            <a:r>
              <a:rPr lang="lv-LV" baseline="0" dirty="0"/>
              <a:t> </a:t>
            </a:r>
            <a:r>
              <a:rPr lang="lv-LV" baseline="0" dirty="0" err="1"/>
              <a:t>of</a:t>
            </a:r>
            <a:r>
              <a:rPr lang="lv-LV" baseline="0" dirty="0"/>
              <a:t> INF. </a:t>
            </a:r>
            <a:r>
              <a:rPr lang="lv-LV" baseline="0" dirty="0" err="1"/>
              <a:t>From</a:t>
            </a:r>
            <a:r>
              <a:rPr lang="lv-LV" baseline="0" dirty="0"/>
              <a:t> </a:t>
            </a:r>
            <a:r>
              <a:rPr lang="lv-LV" baseline="0" dirty="0" err="1"/>
              <a:t>which</a:t>
            </a:r>
            <a:r>
              <a:rPr lang="lv-LV" baseline="0" dirty="0"/>
              <a:t> 37 </a:t>
            </a:r>
            <a:r>
              <a:rPr lang="lv-LV" baseline="0" dirty="0" err="1"/>
              <a:t>had</a:t>
            </a:r>
            <a:r>
              <a:rPr lang="lv-LV" baseline="0" dirty="0"/>
              <a:t> </a:t>
            </a:r>
            <a:r>
              <a:rPr lang="lv-LV" baseline="0" dirty="0" err="1"/>
              <a:t>positive</a:t>
            </a:r>
            <a:r>
              <a:rPr lang="lv-LV" baseline="0" dirty="0"/>
              <a:t> </a:t>
            </a:r>
            <a:r>
              <a:rPr lang="lv-LV" baseline="0" dirty="0" err="1"/>
              <a:t>result</a:t>
            </a:r>
            <a:r>
              <a:rPr lang="lv-LV" baseline="0" dirty="0"/>
              <a:t> </a:t>
            </a:r>
            <a:r>
              <a:rPr lang="lv-LV" baseline="0" dirty="0" err="1"/>
              <a:t>or</a:t>
            </a:r>
            <a:r>
              <a:rPr lang="lv-LV" baseline="0" dirty="0"/>
              <a:t> </a:t>
            </a:r>
            <a:r>
              <a:rPr lang="lv-LV" baseline="0" dirty="0" err="1"/>
              <a:t>there</a:t>
            </a:r>
            <a:r>
              <a:rPr lang="lv-LV" baseline="0" dirty="0"/>
              <a:t> </a:t>
            </a:r>
            <a:r>
              <a:rPr lang="lv-LV" baseline="0" dirty="0" err="1"/>
              <a:t>was</a:t>
            </a:r>
            <a:r>
              <a:rPr lang="lv-LV" baseline="0" dirty="0"/>
              <a:t> </a:t>
            </a:r>
            <a:r>
              <a:rPr lang="lv-LV" baseline="0" dirty="0" err="1"/>
              <a:t>reached</a:t>
            </a:r>
            <a:r>
              <a:rPr lang="lv-LV" baseline="0" dirty="0"/>
              <a:t> </a:t>
            </a:r>
            <a:r>
              <a:rPr lang="lv-LV" baseline="0" dirty="0" err="1"/>
              <a:t>positive</a:t>
            </a:r>
            <a:r>
              <a:rPr lang="lv-LV" baseline="0" dirty="0"/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No evidence of disease activity (NEDA)</a:t>
            </a:r>
            <a:r>
              <a:rPr lang="lv-LV" sz="1200" b="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b="0" i="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of</a:t>
            </a:r>
            <a:r>
              <a:rPr lang="lv-LV" sz="1200" b="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MS.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996D-36F8-46D1-B3A3-4C35C7F43214}" type="slidenum">
              <a:rPr lang="en-GB" altLang="lv-LV" smtClean="0"/>
              <a:pPr/>
              <a:t>15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1499629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996D-36F8-46D1-B3A3-4C35C7F43214}" type="slidenum">
              <a:rPr lang="en-GB" altLang="lv-LV" smtClean="0"/>
              <a:pPr/>
              <a:t>19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1762561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996D-36F8-46D1-B3A3-4C35C7F43214}" type="slidenum">
              <a:rPr lang="en-GB" altLang="lv-LV" smtClean="0"/>
              <a:pPr/>
              <a:t>20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2091635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996D-36F8-46D1-B3A3-4C35C7F43214}" type="slidenum">
              <a:rPr lang="en-GB" altLang="lv-LV" smtClean="0"/>
              <a:pPr/>
              <a:t>21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84999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lv-LV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Protea</a:t>
            </a:r>
            <a:r>
              <a:rPr lang="lv-LV" altLang="lv-LV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lv-LV" alt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lv-LV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system</a:t>
            </a:r>
            <a:r>
              <a:rPr lang="en-US" alt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Proteasomes, the </a:t>
            </a:r>
            <a:r>
              <a:rPr lang="en-US" alt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multycatalytic</a:t>
            </a:r>
            <a:r>
              <a:rPr lang="en-US" alt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protease complexes, play a critical role in the degradation of proteins via ATP/ubiquitin-dependent process or ubiquitin proteasome system</a:t>
            </a:r>
            <a:r>
              <a:rPr lang="lv-LV" alt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v-LV" alt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lv-LV" alt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plays a crucial role in immunity and its </a:t>
            </a:r>
            <a:r>
              <a:rPr lang="en-US" altLang="lv-LV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disregulation</a:t>
            </a:r>
            <a:r>
              <a:rPr lang="en-US" alt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and/or modulation may influence the development and progression of different diseases.</a:t>
            </a:r>
            <a:endParaRPr lang="lv-LV" altLang="lv-LV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endParaRPr lang="lv-LV" altLang="ko-K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lv-LV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ko-KR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ole of proteasomes in development of autoimmune diseases was obtained after discovery low molecular weight proteins (LMP) in the class II Major Histocompatibility Locus. 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lv-LV" altLang="ko-KR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20S </a:t>
            </a:r>
            <a:r>
              <a:rPr lang="lv-LV" altLang="ko-KR" dirty="0" err="1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proteasome</a:t>
            </a:r>
            <a:r>
              <a:rPr lang="en-US" altLang="ko-KR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induction with interferon causes replacement of PSMB5, PSMB6 and PSMB1 by LMP2</a:t>
            </a:r>
            <a:r>
              <a:rPr lang="lv-LV" altLang="ko-KR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(PSMB8)</a:t>
            </a:r>
            <a:r>
              <a:rPr lang="en-US" altLang="ko-KR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, LMP7</a:t>
            </a:r>
            <a:r>
              <a:rPr lang="lv-LV" altLang="ko-KR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(PSMB9)</a:t>
            </a:r>
            <a:r>
              <a:rPr lang="en-US" altLang="ko-KR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and MECL-1 </a:t>
            </a:r>
            <a:r>
              <a:rPr lang="lv-LV" altLang="ko-KR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(PSMB10) </a:t>
            </a:r>
            <a:r>
              <a:rPr lang="en-US" altLang="ko-KR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(</a:t>
            </a:r>
            <a:r>
              <a:rPr lang="en-US" altLang="ko-KR" dirty="0" err="1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multicatalytic</a:t>
            </a:r>
            <a:r>
              <a:rPr lang="en-US" altLang="ko-KR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 endopeptidase complex subunit), respectively, and such forms immunoproteasome. In such proteasome turned out peptides that are better suited for MHC class I antigen presentation.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ko-KR" dirty="0">
                <a:latin typeface="Times New Roman" panose="02020603050405020304" pitchFamily="18" charset="0"/>
                <a:ea typeface="굴림" charset="-127"/>
                <a:cs typeface="Times New Roman" panose="02020603050405020304" pitchFamily="18" charset="0"/>
              </a:rPr>
              <a:t>Expression of LMP2 and LMP7 genes is decreased in patients with autoimmune diseases.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31AC-E441-475A-AF11-48FC3AF9D663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93664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09553-0FEE-45BB-A27E-D028A2CBA739}" type="slidenum">
              <a:rPr lang="en-GB" altLang="lv-LV"/>
              <a:pPr/>
              <a:t>5</a:t>
            </a:fld>
            <a:endParaRPr lang="en-GB" altLang="lv-LV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To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analyze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the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MS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population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and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to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be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representative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of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all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patients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328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patients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are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required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assuming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a 5%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error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rate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or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negative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results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but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with</a:t>
            </a:r>
            <a:r>
              <a:rPr lang="lv-LV" sz="120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6% </a:t>
            </a:r>
            <a:r>
              <a:rPr lang="lv-LV" sz="1200" kern="1200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error</a:t>
            </a:r>
            <a:r>
              <a:rPr lang="lv-LV" sz="120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lang="lv-LV" sz="1200" kern="1200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is</a:t>
            </a:r>
            <a:r>
              <a:rPr lang="lv-LV" sz="120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need</a:t>
            </a:r>
            <a:r>
              <a:rPr lang="lv-LV" sz="120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239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Based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on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the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Hong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and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Park (2012)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analysis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it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is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estimated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that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134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samples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per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group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are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required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for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one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SNP (to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reach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OR 2.5).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Accordingly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the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number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of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samples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calculated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by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the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MS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population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corresponds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to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the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need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for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a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case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/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control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study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to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analyze</a:t>
            </a:r>
            <a:endParaRPr lang="lv-LV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endParaRPr lang="ru-RU" altLang="lv-LV" dirty="0"/>
          </a:p>
        </p:txBody>
      </p:sp>
    </p:spTree>
    <p:extLst>
      <p:ext uri="{BB962C8B-B14F-4D97-AF65-F5344CB8AC3E}">
        <p14:creationId xmlns:p14="http://schemas.microsoft.com/office/powerpoint/2010/main" val="3912912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09553-0FEE-45BB-A27E-D028A2CBA739}" type="slidenum">
              <a:rPr lang="en-GB" altLang="lv-LV"/>
              <a:pPr/>
              <a:t>6</a:t>
            </a:fld>
            <a:endParaRPr lang="en-GB" altLang="lv-LV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To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analyze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the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MS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population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and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to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be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representative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of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all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patients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328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patients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are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required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assuming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a 5%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error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rate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or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negative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results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but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with</a:t>
            </a:r>
            <a:r>
              <a:rPr lang="lv-LV" sz="120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6% </a:t>
            </a:r>
            <a:r>
              <a:rPr lang="lv-LV" sz="1200" kern="1200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error</a:t>
            </a:r>
            <a:r>
              <a:rPr lang="lv-LV" sz="120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lang="lv-LV" sz="1200" kern="1200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is</a:t>
            </a:r>
            <a:r>
              <a:rPr lang="lv-LV" sz="120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need</a:t>
            </a:r>
            <a:r>
              <a:rPr lang="lv-LV" sz="1200" kern="1200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239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Based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on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the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Hong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and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Park (2012)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analysis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it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is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estimated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that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134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samples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per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group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are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required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for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one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SNP (to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reach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OR 2.5).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Accordingly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the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number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of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samples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calculated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by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the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MS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population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corresponds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to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the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need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for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a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case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/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control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study</a:t>
            </a:r>
            <a:r>
              <a:rPr lang="lv-LV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 to </a:t>
            </a:r>
            <a:r>
              <a:rPr lang="lv-LV" sz="1200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analyze</a:t>
            </a:r>
            <a:endParaRPr lang="lv-LV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endParaRPr lang="ru-RU" altLang="lv-LV" dirty="0"/>
          </a:p>
        </p:txBody>
      </p:sp>
    </p:spTree>
    <p:extLst>
      <p:ext uri="{BB962C8B-B14F-4D97-AF65-F5344CB8AC3E}">
        <p14:creationId xmlns:p14="http://schemas.microsoft.com/office/powerpoint/2010/main" val="2463619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09553-0FEE-45BB-A27E-D028A2CBA739}" type="slidenum">
              <a:rPr lang="en-GB" altLang="lv-LV"/>
              <a:pPr/>
              <a:t>7</a:t>
            </a:fld>
            <a:endParaRPr lang="en-GB" altLang="lv-LV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lv-LV"/>
          </a:p>
        </p:txBody>
      </p:sp>
    </p:spTree>
    <p:extLst>
      <p:ext uri="{BB962C8B-B14F-4D97-AF65-F5344CB8AC3E}">
        <p14:creationId xmlns:p14="http://schemas.microsoft.com/office/powerpoint/2010/main" val="1760066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err="1"/>
              <a:t>There</a:t>
            </a:r>
            <a:r>
              <a:rPr lang="lv-LV" baseline="0" dirty="0"/>
              <a:t> </a:t>
            </a:r>
            <a:r>
              <a:rPr lang="lv-LV" baseline="0" dirty="0" err="1"/>
              <a:t>weren’t</a:t>
            </a:r>
            <a:r>
              <a:rPr lang="lv-LV" baseline="0" dirty="0"/>
              <a:t> </a:t>
            </a:r>
            <a:r>
              <a:rPr lang="lv-LV" baseline="0" dirty="0" err="1"/>
              <a:t>any</a:t>
            </a:r>
            <a:r>
              <a:rPr lang="lv-LV" baseline="0" dirty="0"/>
              <a:t> </a:t>
            </a:r>
            <a:r>
              <a:rPr lang="lv-LV" baseline="0" dirty="0" err="1"/>
              <a:t>association</a:t>
            </a:r>
            <a:r>
              <a:rPr lang="lv-LV" baseline="0" dirty="0"/>
              <a:t> </a:t>
            </a:r>
            <a:r>
              <a:rPr lang="lv-LV" baseline="0" dirty="0" err="1"/>
              <a:t>between</a:t>
            </a:r>
            <a:r>
              <a:rPr lang="lv-LV" baseline="0" dirty="0"/>
              <a:t> MS </a:t>
            </a:r>
            <a:r>
              <a:rPr lang="lv-LV" baseline="0" dirty="0" err="1"/>
              <a:t>and</a:t>
            </a:r>
            <a:r>
              <a:rPr lang="lv-LV" baseline="0" dirty="0"/>
              <a:t> SNP </a:t>
            </a:r>
            <a:r>
              <a:rPr lang="lv-LV" baseline="0" dirty="0" err="1"/>
              <a:t>of</a:t>
            </a:r>
            <a:r>
              <a:rPr lang="lv-LV" baseline="0" dirty="0"/>
              <a:t> -8 </a:t>
            </a:r>
            <a:r>
              <a:rPr lang="lv-LV" baseline="0" dirty="0" err="1"/>
              <a:t>of</a:t>
            </a:r>
            <a:r>
              <a:rPr lang="lv-LV" baseline="0" dirty="0"/>
              <a:t> PSMA6 </a:t>
            </a:r>
            <a:r>
              <a:rPr lang="lv-LV" baseline="0" dirty="0" err="1"/>
              <a:t>or</a:t>
            </a:r>
            <a:r>
              <a:rPr lang="lv-LV" baseline="0" dirty="0"/>
              <a:t> rs1048990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996D-36F8-46D1-B3A3-4C35C7F43214}" type="slidenum">
              <a:rPr lang="en-GB" altLang="lv-LV" smtClean="0"/>
              <a:pPr/>
              <a:t>8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4185515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Izmantojot </a:t>
            </a:r>
            <a:r>
              <a:rPr lang="lv-LV" dirty="0" err="1"/>
              <a:t>kontingences</a:t>
            </a:r>
            <a:r>
              <a:rPr lang="lv-LV" dirty="0"/>
              <a:t> tabulas hi2 metodi,</a:t>
            </a:r>
            <a:r>
              <a:rPr lang="lv-LV" baseline="0" dirty="0"/>
              <a:t> konstatējām, ka PSMA6 gēna -110 pozīcijas SNP gan </a:t>
            </a:r>
            <a:r>
              <a:rPr lang="lv-LV" baseline="0" dirty="0" err="1"/>
              <a:t>alēļu</a:t>
            </a:r>
            <a:r>
              <a:rPr lang="lv-LV" baseline="0" dirty="0"/>
              <a:t>, gan genotipu līmenī ir statistiski ticami asociācija ar MS pacientēm jeb MS sieviešu grupu, salīdzinot ar kontroles sieviešu grupu.</a:t>
            </a:r>
          </a:p>
          <a:p>
            <a:r>
              <a:rPr lang="lv-LV" dirty="0"/>
              <a:t>Ja no MS grupas tiek izdalīti</a:t>
            </a:r>
            <a:r>
              <a:rPr lang="lv-LV" baseline="0" dirty="0"/>
              <a:t> abi analizētie </a:t>
            </a:r>
            <a:r>
              <a:rPr lang="lv-LV" baseline="0" dirty="0" err="1"/>
              <a:t>subtipi</a:t>
            </a:r>
            <a:r>
              <a:rPr lang="lv-LV" baseline="0" dirty="0"/>
              <a:t>, tad konstatējām, ka RRMS gadījumā asociācija zūd, bet SPMS gadījumā palielinās tās nozīmīgums.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996D-36F8-46D1-B3A3-4C35C7F43214}" type="slidenum">
              <a:rPr lang="en-GB" altLang="lv-LV" smtClean="0"/>
              <a:pPr/>
              <a:t>9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1725839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/>
              <a:t>Izmantojot </a:t>
            </a:r>
            <a:r>
              <a:rPr lang="lv-LV" dirty="0" err="1"/>
              <a:t>kontingences</a:t>
            </a:r>
            <a:r>
              <a:rPr lang="lv-LV" dirty="0"/>
              <a:t> tabulas hi2 metodi,</a:t>
            </a:r>
            <a:r>
              <a:rPr lang="lv-LV" baseline="0" dirty="0"/>
              <a:t> konstatējām, ka PSMA6 gēna -110 pozīcijas SNP gan </a:t>
            </a:r>
            <a:r>
              <a:rPr lang="lv-LV" baseline="0" dirty="0" err="1"/>
              <a:t>alēļu</a:t>
            </a:r>
            <a:r>
              <a:rPr lang="lv-LV" baseline="0" dirty="0"/>
              <a:t>, gan genotipu līmenī ir statistiski ticami asociācija ar MS pacientēm jeb MS sieviešu grupu, salīdzinot ar kontroles sieviešu grupu.</a:t>
            </a:r>
          </a:p>
          <a:p>
            <a:r>
              <a:rPr lang="lv-LV" dirty="0"/>
              <a:t>Ja no MS grupas tiek izdalīti</a:t>
            </a:r>
            <a:r>
              <a:rPr lang="lv-LV" baseline="0" dirty="0"/>
              <a:t> abi analizētie </a:t>
            </a:r>
            <a:r>
              <a:rPr lang="lv-LV" baseline="0" dirty="0" err="1"/>
              <a:t>subtipi</a:t>
            </a:r>
            <a:r>
              <a:rPr lang="lv-LV" baseline="0" dirty="0"/>
              <a:t>, tad konstatējām, ka RRMS gadījumā asociācija zūd, bet SPMS gadījumā palielinās tās nozīmīgums.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996D-36F8-46D1-B3A3-4C35C7F43214}" type="slidenum">
              <a:rPr lang="en-GB" altLang="lv-LV" smtClean="0"/>
              <a:pPr/>
              <a:t>10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3903815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dirty="0" err="1"/>
              <a:t>Both</a:t>
            </a:r>
            <a:r>
              <a:rPr lang="lv-LV" dirty="0"/>
              <a:t> </a:t>
            </a:r>
            <a:r>
              <a:rPr lang="lv-LV" dirty="0" err="1"/>
              <a:t>analyzed</a:t>
            </a:r>
            <a:r>
              <a:rPr lang="lv-LV" dirty="0"/>
              <a:t> </a:t>
            </a:r>
            <a:r>
              <a:rPr lang="lv-LV" dirty="0" err="1"/>
              <a:t>SNPs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PSMc6 </a:t>
            </a:r>
            <a:r>
              <a:rPr lang="lv-LV" dirty="0" err="1"/>
              <a:t>genes</a:t>
            </a:r>
            <a:r>
              <a:rPr lang="lv-LV" dirty="0"/>
              <a:t> </a:t>
            </a:r>
            <a:r>
              <a:rPr lang="lv-LV" dirty="0" err="1"/>
              <a:t>were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en-US" b="1" dirty="0"/>
              <a:t>complete</a:t>
            </a:r>
            <a:r>
              <a:rPr lang="en-US" dirty="0"/>
              <a:t> </a:t>
            </a:r>
            <a:r>
              <a:rPr lang="en-US" b="1" dirty="0"/>
              <a:t>linkage disequilibrium</a:t>
            </a:r>
            <a:r>
              <a:rPr lang="en-US" dirty="0"/>
              <a:t> in both</a:t>
            </a:r>
            <a:r>
              <a:rPr lang="lv-LV" dirty="0"/>
              <a:t>: </a:t>
            </a:r>
            <a:r>
              <a:rPr lang="lv-LV" dirty="0" err="1"/>
              <a:t>control</a:t>
            </a:r>
            <a:r>
              <a:rPr lang="lv-LV" dirty="0"/>
              <a:t> </a:t>
            </a:r>
            <a:r>
              <a:rPr lang="lv-LV" dirty="0" err="1"/>
              <a:t>and</a:t>
            </a:r>
            <a:r>
              <a:rPr lang="lv-LV" dirty="0"/>
              <a:t> MS,</a:t>
            </a:r>
            <a:r>
              <a:rPr lang="en-US" dirty="0"/>
              <a:t> groups of Latvian population</a:t>
            </a:r>
            <a:r>
              <a:rPr lang="lv-LV" dirty="0"/>
              <a:t>.</a:t>
            </a:r>
            <a:r>
              <a:rPr lang="lv-LV" baseline="0" dirty="0"/>
              <a:t> </a:t>
            </a:r>
            <a:r>
              <a:rPr lang="lv-LV" baseline="0" dirty="0" err="1"/>
              <a:t>Therefor</a:t>
            </a:r>
            <a:r>
              <a:rPr lang="lv-LV" baseline="0" dirty="0"/>
              <a:t> </a:t>
            </a:r>
            <a:r>
              <a:rPr lang="lv-LV" baseline="0" dirty="0" err="1"/>
              <a:t>we</a:t>
            </a:r>
            <a:r>
              <a:rPr lang="lv-LV" baseline="0" dirty="0"/>
              <a:t> </a:t>
            </a:r>
            <a:r>
              <a:rPr lang="lv-LV" baseline="0" dirty="0" err="1"/>
              <a:t>can</a:t>
            </a:r>
            <a:r>
              <a:rPr lang="lv-LV" baseline="0" dirty="0"/>
              <a:t> </a:t>
            </a:r>
            <a:r>
              <a:rPr lang="lv-LV" baseline="0" dirty="0" err="1"/>
              <a:t>look</a:t>
            </a:r>
            <a:r>
              <a:rPr lang="lv-LV" baseline="0" dirty="0"/>
              <a:t> </a:t>
            </a:r>
            <a:r>
              <a:rPr lang="lv-LV" baseline="0" dirty="0" err="1"/>
              <a:t>on</a:t>
            </a:r>
            <a:r>
              <a:rPr lang="lv-LV" baseline="0" dirty="0"/>
              <a:t> </a:t>
            </a:r>
            <a:r>
              <a:rPr lang="lv-LV" baseline="0" dirty="0" err="1"/>
              <a:t>frequencies</a:t>
            </a:r>
            <a:r>
              <a:rPr lang="lv-LV" baseline="0" dirty="0"/>
              <a:t> </a:t>
            </a:r>
            <a:r>
              <a:rPr lang="lv-LV" baseline="0" dirty="0" err="1"/>
              <a:t>of</a:t>
            </a:r>
            <a:r>
              <a:rPr lang="lv-LV" baseline="0" dirty="0"/>
              <a:t> </a:t>
            </a:r>
            <a:r>
              <a:rPr lang="lv-LV" baseline="0" dirty="0" err="1"/>
              <a:t>one</a:t>
            </a:r>
            <a:r>
              <a:rPr lang="lv-LV" baseline="0" dirty="0"/>
              <a:t> SNP </a:t>
            </a:r>
            <a:r>
              <a:rPr lang="lv-LV" baseline="0" dirty="0" err="1"/>
              <a:t>and</a:t>
            </a:r>
            <a:r>
              <a:rPr lang="lv-LV" baseline="0" dirty="0"/>
              <a:t> </a:t>
            </a:r>
            <a:r>
              <a:rPr lang="lv-LV" baseline="0" dirty="0" err="1"/>
              <a:t>know</a:t>
            </a:r>
            <a:r>
              <a:rPr lang="lv-LV" baseline="0" dirty="0"/>
              <a:t> </a:t>
            </a:r>
            <a:r>
              <a:rPr lang="lv-LV" baseline="0" dirty="0" err="1"/>
              <a:t>the</a:t>
            </a:r>
            <a:r>
              <a:rPr lang="lv-LV" baseline="0" dirty="0"/>
              <a:t> </a:t>
            </a:r>
            <a:r>
              <a:rPr lang="lv-LV" baseline="0" dirty="0" err="1"/>
              <a:t>frequency</a:t>
            </a:r>
            <a:r>
              <a:rPr lang="lv-LV" baseline="0" dirty="0"/>
              <a:t> </a:t>
            </a:r>
            <a:r>
              <a:rPr lang="lv-LV" baseline="0" dirty="0" err="1"/>
              <a:t>of</a:t>
            </a:r>
            <a:r>
              <a:rPr lang="lv-LV" baseline="0" dirty="0"/>
              <a:t> </a:t>
            </a:r>
            <a:r>
              <a:rPr lang="lv-LV" baseline="0" dirty="0" err="1"/>
              <a:t>other</a:t>
            </a:r>
            <a:r>
              <a:rPr lang="lv-LV" baseline="0" dirty="0"/>
              <a:t>.</a:t>
            </a:r>
            <a:endParaRPr lang="lv-LV" dirty="0"/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9996D-36F8-46D1-B3A3-4C35C7F43214}" type="slidenum">
              <a:rPr lang="en-GB" altLang="lv-LV" smtClean="0"/>
              <a:pPr/>
              <a:t>11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132523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AF105-4248-450A-804B-33485DBBA5BB}" type="slidenum">
              <a:rPr lang="en-GB" altLang="lv-LV"/>
              <a:pPr/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281407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59456-AA02-44B4-B4B7-5EB2AD5FAE78}" type="slidenum">
              <a:rPr lang="en-GB" altLang="lv-LV"/>
              <a:pPr/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413865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429AA-0993-41FA-AF61-8DF83B3380B5}" type="slidenum">
              <a:rPr lang="en-GB" altLang="lv-LV"/>
              <a:pPr/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3266255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A944F93-EA1E-4091-81C3-8246B303828F}" type="slidenum">
              <a:rPr lang="en-GB" altLang="lv-LV"/>
              <a:pPr/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255603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lv-LV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lv-LV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69C5A-825A-4167-A2FA-38A98E035DBE}" type="slidenum">
              <a:rPr lang="en-GB" altLang="lv-LV"/>
              <a:pPr/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88442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963FD-385D-4569-96E1-9CCB37EA185E}" type="slidenum">
              <a:rPr lang="en-GB" altLang="lv-LV"/>
              <a:pPr/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235584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33594-B562-4DAE-A626-D8FED2616452}" type="slidenum">
              <a:rPr lang="en-GB" altLang="lv-LV"/>
              <a:pPr/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285108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1562E-1F7D-417C-8165-7E117C23EB02}" type="slidenum">
              <a:rPr lang="en-GB" altLang="lv-LV"/>
              <a:pPr/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399241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FA3A0-E4C2-4E0A-8248-F73472570EDD}" type="slidenum">
              <a:rPr lang="en-GB" altLang="lv-LV"/>
              <a:pPr/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342686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92E85-CD6F-44BE-8FA4-46206622807E}" type="slidenum">
              <a:rPr lang="en-GB" altLang="lv-LV"/>
              <a:pPr/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382370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107F7-C46C-4117-8759-8E118ADD121D}" type="slidenum">
              <a:rPr lang="en-GB" altLang="lv-LV"/>
              <a:pPr/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393635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A1A9B-D256-478C-AEF0-E0FF7EDEFF4A}" type="slidenum">
              <a:rPr lang="en-GB" altLang="lv-LV"/>
              <a:pPr/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330163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A431F-FE39-44C9-A23A-660E5FD211AA}" type="slidenum">
              <a:rPr lang="en-GB" altLang="lv-LV"/>
              <a:pPr/>
              <a:t>‹#›</a:t>
            </a:fld>
            <a:endParaRPr lang="en-GB" altLang="lv-LV"/>
          </a:p>
        </p:txBody>
      </p:sp>
    </p:spTree>
    <p:extLst>
      <p:ext uri="{BB962C8B-B14F-4D97-AF65-F5344CB8AC3E}">
        <p14:creationId xmlns:p14="http://schemas.microsoft.com/office/powerpoint/2010/main" val="380132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25000">
              <a:srgbClr val="FFE7E7"/>
            </a:gs>
            <a:gs pos="50000">
              <a:srgbClr val="FFD44B"/>
            </a:gs>
            <a:gs pos="78000">
              <a:srgbClr val="FFFF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lv-LV"/>
              <a:t>Click to edit Master text styles</a:t>
            </a:r>
          </a:p>
          <a:p>
            <a:pPr lvl="1"/>
            <a:r>
              <a:rPr lang="en-GB" altLang="lv-LV"/>
              <a:t>Second level</a:t>
            </a:r>
          </a:p>
          <a:p>
            <a:pPr lvl="2"/>
            <a:r>
              <a:rPr lang="en-GB" altLang="lv-LV"/>
              <a:t>Third level</a:t>
            </a:r>
          </a:p>
          <a:p>
            <a:pPr lvl="3"/>
            <a:r>
              <a:rPr lang="en-GB" altLang="lv-LV"/>
              <a:t>Fourth level</a:t>
            </a:r>
          </a:p>
          <a:p>
            <a:pPr lvl="4"/>
            <a:r>
              <a:rPr lang="en-GB" altLang="lv-LV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lv-LV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lv-LV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A9E137-2D88-4408-BF62-7C2C7E873D36}" type="slidenum">
              <a:rPr lang="en-GB" altLang="lv-LV"/>
              <a:pPr/>
              <a:t>‹#›</a:t>
            </a:fld>
            <a:endParaRPr lang="en-GB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92848" y="1011915"/>
            <a:ext cx="79756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/>
              <a:t>SNPs of </a:t>
            </a:r>
            <a:r>
              <a:rPr lang="en-US" sz="4400" b="1" dirty="0" err="1"/>
              <a:t>proteasomal</a:t>
            </a:r>
            <a:r>
              <a:rPr lang="en-US" sz="4400" b="1" dirty="0"/>
              <a:t> genes as possible biomarkers for </a:t>
            </a:r>
            <a:br>
              <a:rPr lang="en-US" sz="4400" b="1" dirty="0"/>
            </a:br>
            <a:r>
              <a:rPr lang="en-US" sz="4400" b="1" dirty="0"/>
              <a:t>multiple sclerosis in </a:t>
            </a:r>
            <a:br>
              <a:rPr lang="en-US" sz="4400" b="1" dirty="0"/>
            </a:br>
            <a:r>
              <a:rPr lang="en-US" sz="4400" b="1" dirty="0"/>
              <a:t>the Latvian population</a:t>
            </a:r>
            <a:r>
              <a:rPr lang="en-US" altLang="lv-LV" sz="4400" b="1" dirty="0"/>
              <a:t>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282796" y="6457890"/>
            <a:ext cx="23526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lv-LV" sz="2000" dirty="0" err="1"/>
              <a:t>Vilnius</a:t>
            </a:r>
            <a:r>
              <a:rPr lang="lv-LV" altLang="lv-LV" sz="2000" dirty="0"/>
              <a:t>, 2019</a:t>
            </a:r>
            <a:endParaRPr lang="en-GB" altLang="lv-LV" sz="2000" dirty="0"/>
          </a:p>
        </p:txBody>
      </p:sp>
      <p:pic>
        <p:nvPicPr>
          <p:cNvPr id="8" name="Picture 8" descr="http://www.esfondi.lv/upload/00-logo/ERAF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2015"/>
            <a:ext cx="1711568" cy="102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286"/>
            <a:ext cx="2562203" cy="709499"/>
          </a:xfrm>
          <a:prstGeom prst="rect">
            <a:avLst/>
          </a:prstGeom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0" y="4096081"/>
            <a:ext cx="9143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alt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lv-LV" altLang="lv-LV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Trapina</a:t>
            </a:r>
            <a:r>
              <a:rPr lang="lv-LV" alt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Dr.med.</a:t>
            </a:r>
            <a:endParaRPr lang="en-GB" altLang="lv-LV" sz="28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-1" y="4581873"/>
            <a:ext cx="91439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lv-LV" altLang="lv-LV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Genomica</a:t>
            </a:r>
            <a:r>
              <a:rPr lang="lv-LV" alt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altLang="lv-LV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lv-LV" alt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altLang="lv-LV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Bioinformatic</a:t>
            </a:r>
            <a:endParaRPr lang="lv-LV" alt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alt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Biology, University of Latvia</a:t>
            </a:r>
            <a:endParaRPr lang="lv-LV" alt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63256" y="5560009"/>
            <a:ext cx="7144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/>
              <a:t>Co-authors: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000A"/>
                </a:solidFill>
                <a:ea typeface="Calibri" panose="020F0502020204030204" pitchFamily="34" charset="0"/>
              </a:rPr>
              <a:t>Natalia </a:t>
            </a:r>
            <a:r>
              <a:rPr lang="en-US" sz="1800" dirty="0" err="1">
                <a:solidFill>
                  <a:srgbClr val="00000A"/>
                </a:solidFill>
                <a:ea typeface="Calibri" panose="020F0502020204030204" pitchFamily="34" charset="0"/>
              </a:rPr>
              <a:t>Paramonova</a:t>
            </a:r>
            <a:r>
              <a:rPr lang="en-US" sz="1800" dirty="0">
                <a:solidFill>
                  <a:srgbClr val="00000A"/>
                </a:solidFill>
                <a:ea typeface="Calibri" panose="020F0502020204030204" pitchFamily="34" charset="0"/>
              </a:rPr>
              <a:t>, Kristine </a:t>
            </a:r>
            <a:r>
              <a:rPr lang="en-US" sz="1800" dirty="0" err="1">
                <a:solidFill>
                  <a:srgbClr val="00000A"/>
                </a:solidFill>
                <a:ea typeface="Calibri" panose="020F0502020204030204" pitchFamily="34" charset="0"/>
              </a:rPr>
              <a:t>Osina</a:t>
            </a:r>
            <a:r>
              <a:rPr lang="en-US" sz="1800" dirty="0">
                <a:solidFill>
                  <a:srgbClr val="00000A"/>
                </a:solidFill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A"/>
                </a:solidFill>
                <a:ea typeface="Calibri" panose="020F0502020204030204" pitchFamily="34" charset="0"/>
              </a:rPr>
              <a:t>Nikolajs</a:t>
            </a:r>
            <a:r>
              <a:rPr lang="en-US" sz="1800" dirty="0">
                <a:solidFill>
                  <a:srgbClr val="00000A"/>
                </a:solidFill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A"/>
                </a:solidFill>
                <a:ea typeface="Calibri" panose="020F0502020204030204" pitchFamily="34" charset="0"/>
              </a:rPr>
              <a:t>Sjakste</a:t>
            </a:r>
            <a:endParaRPr lang="lv-LV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9144000" cy="520700"/>
          </a:xfrm>
        </p:spPr>
        <p:txBody>
          <a:bodyPr/>
          <a:lstStyle/>
          <a:p>
            <a:r>
              <a:rPr lang="lv-LV" altLang="lv-LV" sz="3600" b="1" dirty="0" err="1"/>
              <a:t>Case</a:t>
            </a:r>
            <a:r>
              <a:rPr lang="lv-LV" altLang="lv-LV" sz="3600" b="1" dirty="0"/>
              <a:t>/</a:t>
            </a:r>
            <a:r>
              <a:rPr lang="lv-LV" altLang="lv-LV" sz="3600" b="1" dirty="0" err="1"/>
              <a:t>control</a:t>
            </a:r>
            <a:r>
              <a:rPr lang="lv-LV" altLang="lv-LV" sz="3600" b="1" dirty="0"/>
              <a:t> </a:t>
            </a:r>
            <a:r>
              <a:rPr lang="lv-LV" altLang="lv-LV" sz="3600" b="1" dirty="0" err="1"/>
              <a:t>study</a:t>
            </a:r>
            <a:r>
              <a:rPr lang="lv-LV" altLang="lv-LV" sz="3600" b="1" dirty="0"/>
              <a:t> </a:t>
            </a:r>
            <a:r>
              <a:rPr lang="lv-LV" altLang="lv-LV" sz="3600" b="1" dirty="0" err="1"/>
              <a:t>of</a:t>
            </a:r>
            <a:r>
              <a:rPr lang="lv-LV" altLang="lv-LV" sz="3600" b="1" dirty="0"/>
              <a:t> </a:t>
            </a:r>
            <a:r>
              <a:rPr lang="lv-LV" sz="3600" b="1" dirty="0"/>
              <a:t>c.-110C&gt;A </a:t>
            </a:r>
            <a:r>
              <a:rPr lang="lv-LV" sz="3600" b="1" dirty="0" err="1"/>
              <a:t>of</a:t>
            </a:r>
            <a:r>
              <a:rPr lang="lv-LV" sz="3600" b="1" dirty="0"/>
              <a:t> </a:t>
            </a:r>
            <a:r>
              <a:rPr lang="en-US" altLang="lv-LV" sz="3600" b="1" dirty="0"/>
              <a:t>PSMA6</a:t>
            </a:r>
            <a:endParaRPr lang="en-GB" altLang="lv-LV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59742" y="107663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v-LV" dirty="0"/>
          </a:p>
        </p:txBody>
      </p:sp>
      <p:sp>
        <p:nvSpPr>
          <p:cNvPr id="11" name="TextBox 10"/>
          <p:cNvSpPr txBox="1"/>
          <p:nvPr/>
        </p:nvSpPr>
        <p:spPr>
          <a:xfrm>
            <a:off x="1256147" y="845799"/>
            <a:ext cx="1935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/>
              <a:t>Alelle</a:t>
            </a:r>
            <a:r>
              <a:rPr lang="lv-LV" dirty="0"/>
              <a:t>: C </a:t>
            </a:r>
            <a:r>
              <a:rPr lang="lv-LV" dirty="0" err="1"/>
              <a:t>vs</a:t>
            </a:r>
            <a:r>
              <a:rPr lang="lv-LV" dirty="0"/>
              <a:t> 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3638" y="845799"/>
            <a:ext cx="2808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/>
              <a:t>Genotype</a:t>
            </a:r>
            <a:r>
              <a:rPr lang="lv-LV" dirty="0"/>
              <a:t>: CC </a:t>
            </a:r>
            <a:r>
              <a:rPr lang="lv-LV" dirty="0" err="1"/>
              <a:t>vs</a:t>
            </a:r>
            <a:r>
              <a:rPr lang="lv-LV" dirty="0"/>
              <a:t> CA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3662" y="5191651"/>
            <a:ext cx="8259097" cy="1384995"/>
          </a:xfrm>
          <a:prstGeom prst="rect">
            <a:avLst/>
          </a:prstGeom>
          <a:solidFill>
            <a:srgbClr val="FFFFFF">
              <a:alpha val="4902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 err="1">
                <a:solidFill>
                  <a:srgbClr val="990000"/>
                </a:solidFill>
              </a:rPr>
              <a:t>Rear</a:t>
            </a:r>
            <a:r>
              <a:rPr lang="lv-LV" sz="2800" b="1" dirty="0">
                <a:solidFill>
                  <a:srgbClr val="990000"/>
                </a:solidFill>
              </a:rPr>
              <a:t> </a:t>
            </a:r>
            <a:r>
              <a:rPr lang="lv-LV" sz="2800" b="1" dirty="0" err="1">
                <a:solidFill>
                  <a:srgbClr val="990000"/>
                </a:solidFill>
              </a:rPr>
              <a:t>allele</a:t>
            </a:r>
            <a:r>
              <a:rPr lang="lv-LV" sz="2800" b="1" dirty="0">
                <a:solidFill>
                  <a:srgbClr val="990000"/>
                </a:solidFill>
              </a:rPr>
              <a:t> </a:t>
            </a:r>
            <a:r>
              <a:rPr lang="lv-LV" sz="2800" b="1" dirty="0" err="1">
                <a:solidFill>
                  <a:srgbClr val="990000"/>
                </a:solidFill>
              </a:rPr>
              <a:t>and</a:t>
            </a:r>
            <a:r>
              <a:rPr lang="lv-LV" sz="2800" b="1" dirty="0">
                <a:solidFill>
                  <a:srgbClr val="990000"/>
                </a:solidFill>
              </a:rPr>
              <a:t> </a:t>
            </a:r>
            <a:r>
              <a:rPr lang="lv-LV" sz="2800" b="1" dirty="0" err="1">
                <a:solidFill>
                  <a:srgbClr val="990000"/>
                </a:solidFill>
              </a:rPr>
              <a:t>heterozygot</a:t>
            </a:r>
            <a:r>
              <a:rPr lang="lv-LV" sz="2800" b="1" dirty="0">
                <a:solidFill>
                  <a:srgbClr val="990000"/>
                </a:solidFill>
              </a:rPr>
              <a:t> </a:t>
            </a:r>
            <a:r>
              <a:rPr lang="lv-LV" sz="2800" b="1" dirty="0" err="1">
                <a:solidFill>
                  <a:srgbClr val="990000"/>
                </a:solidFill>
              </a:rPr>
              <a:t>genotype</a:t>
            </a:r>
            <a:r>
              <a:rPr lang="lv-LV" sz="2800" b="1" dirty="0">
                <a:solidFill>
                  <a:srgbClr val="990000"/>
                </a:solidFill>
              </a:rPr>
              <a:t> </a:t>
            </a:r>
            <a:r>
              <a:rPr lang="lv-LV" sz="2800" b="1" dirty="0" err="1">
                <a:solidFill>
                  <a:srgbClr val="990000"/>
                </a:solidFill>
              </a:rPr>
              <a:t>of</a:t>
            </a:r>
            <a:r>
              <a:rPr lang="lv-LV" sz="2800" b="1" dirty="0">
                <a:solidFill>
                  <a:srgbClr val="990000"/>
                </a:solidFill>
              </a:rPr>
              <a:t> rs2277460 </a:t>
            </a:r>
            <a:r>
              <a:rPr lang="lv-LV" sz="2800" b="1" dirty="0" err="1">
                <a:solidFill>
                  <a:srgbClr val="990000"/>
                </a:solidFill>
              </a:rPr>
              <a:t>or</a:t>
            </a:r>
            <a:r>
              <a:rPr lang="lv-LV" sz="2800" b="1" dirty="0">
                <a:solidFill>
                  <a:srgbClr val="990000"/>
                </a:solidFill>
              </a:rPr>
              <a:t> c-110C&gt;A </a:t>
            </a:r>
            <a:r>
              <a:rPr lang="lv-LV" sz="2800" b="1" dirty="0" err="1">
                <a:solidFill>
                  <a:srgbClr val="990000"/>
                </a:solidFill>
              </a:rPr>
              <a:t>of</a:t>
            </a:r>
            <a:r>
              <a:rPr lang="lv-LV" sz="2800" b="1" dirty="0">
                <a:solidFill>
                  <a:srgbClr val="990000"/>
                </a:solidFill>
              </a:rPr>
              <a:t> PSMA6 </a:t>
            </a:r>
            <a:r>
              <a:rPr lang="lv-LV" sz="2800" b="1" dirty="0" err="1">
                <a:solidFill>
                  <a:srgbClr val="990000"/>
                </a:solidFill>
              </a:rPr>
              <a:t>are</a:t>
            </a:r>
            <a:r>
              <a:rPr lang="lv-LV" sz="2800" b="1" dirty="0">
                <a:solidFill>
                  <a:srgbClr val="990000"/>
                </a:solidFill>
              </a:rPr>
              <a:t> risk </a:t>
            </a:r>
            <a:r>
              <a:rPr lang="lv-LV" sz="2800" b="1" dirty="0" err="1">
                <a:solidFill>
                  <a:srgbClr val="990000"/>
                </a:solidFill>
              </a:rPr>
              <a:t>form</a:t>
            </a:r>
            <a:r>
              <a:rPr lang="lv-LV" sz="2800" b="1" dirty="0">
                <a:solidFill>
                  <a:srgbClr val="990000"/>
                </a:solidFill>
              </a:rPr>
              <a:t> </a:t>
            </a:r>
            <a:r>
              <a:rPr lang="lv-LV" sz="2800" b="1" dirty="0" err="1">
                <a:solidFill>
                  <a:srgbClr val="990000"/>
                </a:solidFill>
              </a:rPr>
              <a:t>for</a:t>
            </a:r>
            <a:r>
              <a:rPr lang="lv-LV" sz="2800" b="1" dirty="0">
                <a:solidFill>
                  <a:srgbClr val="990000"/>
                </a:solidFill>
              </a:rPr>
              <a:t> MS </a:t>
            </a:r>
            <a:r>
              <a:rPr lang="lv-LV" sz="2800" b="1" dirty="0" err="1">
                <a:solidFill>
                  <a:srgbClr val="990000"/>
                </a:solidFill>
              </a:rPr>
              <a:t>women</a:t>
            </a:r>
            <a:r>
              <a:rPr lang="lv-LV" sz="2800" b="1" dirty="0">
                <a:solidFill>
                  <a:srgbClr val="990000"/>
                </a:solidFill>
              </a:rPr>
              <a:t> </a:t>
            </a:r>
            <a:r>
              <a:rPr lang="lv-LV" sz="2800" b="1" dirty="0" err="1">
                <a:solidFill>
                  <a:srgbClr val="990000"/>
                </a:solidFill>
              </a:rPr>
              <a:t>patients</a:t>
            </a:r>
            <a:r>
              <a:rPr lang="lv-LV" sz="2800" b="1" dirty="0">
                <a:solidFill>
                  <a:srgbClr val="990000"/>
                </a:solidFill>
              </a:rPr>
              <a:t>, </a:t>
            </a:r>
            <a:r>
              <a:rPr lang="en-US" sz="2800" b="1" dirty="0">
                <a:solidFill>
                  <a:srgbClr val="990000"/>
                </a:solidFill>
              </a:rPr>
              <a:t>especially</a:t>
            </a:r>
            <a:r>
              <a:rPr lang="lv-LV" sz="2800" b="1" dirty="0">
                <a:solidFill>
                  <a:srgbClr val="990000"/>
                </a:solidFill>
              </a:rPr>
              <a:t>, </a:t>
            </a:r>
            <a:r>
              <a:rPr lang="lv-LV" sz="2800" b="1" dirty="0" err="1">
                <a:solidFill>
                  <a:srgbClr val="990000"/>
                </a:solidFill>
              </a:rPr>
              <a:t>for</a:t>
            </a:r>
            <a:r>
              <a:rPr lang="lv-LV" sz="2800" b="1" dirty="0">
                <a:solidFill>
                  <a:srgbClr val="990000"/>
                </a:solidFill>
              </a:rPr>
              <a:t> SPMS </a:t>
            </a:r>
            <a:r>
              <a:rPr lang="lv-LV" sz="2800" b="1" dirty="0" err="1">
                <a:solidFill>
                  <a:srgbClr val="990000"/>
                </a:solidFill>
              </a:rPr>
              <a:t>type</a:t>
            </a:r>
            <a:r>
              <a:rPr lang="lv-LV" sz="2800" b="1" dirty="0">
                <a:solidFill>
                  <a:srgbClr val="990000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11" y="1398182"/>
            <a:ext cx="4431322" cy="34242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" y="1398182"/>
            <a:ext cx="4457188" cy="34441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" y="1398182"/>
            <a:ext cx="4457188" cy="34441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11" y="1398182"/>
            <a:ext cx="4386318" cy="338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5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38100"/>
            <a:ext cx="7772400" cy="520700"/>
          </a:xfrm>
        </p:spPr>
        <p:txBody>
          <a:bodyPr/>
          <a:lstStyle/>
          <a:p>
            <a:r>
              <a:rPr lang="lv-LV" altLang="lv-LV" sz="3600" b="1" dirty="0" err="1"/>
              <a:t>Case</a:t>
            </a:r>
            <a:r>
              <a:rPr lang="lv-LV" altLang="lv-LV" sz="3600" b="1" dirty="0"/>
              <a:t>/</a:t>
            </a:r>
            <a:r>
              <a:rPr lang="lv-LV" altLang="lv-LV" sz="3600" b="1" dirty="0" err="1"/>
              <a:t>control</a:t>
            </a:r>
            <a:r>
              <a:rPr lang="lv-LV" altLang="lv-LV" sz="3600" b="1" dirty="0"/>
              <a:t> </a:t>
            </a:r>
            <a:r>
              <a:rPr lang="lv-LV" altLang="lv-LV" sz="3600" b="1" dirty="0" err="1"/>
              <a:t>study</a:t>
            </a:r>
            <a:r>
              <a:rPr lang="lv-LV" altLang="lv-LV" sz="3600" b="1" dirty="0"/>
              <a:t> </a:t>
            </a:r>
            <a:r>
              <a:rPr lang="lv-LV" altLang="lv-LV" sz="3600" b="1" dirty="0" err="1"/>
              <a:t>of</a:t>
            </a:r>
            <a:r>
              <a:rPr lang="lv-LV" altLang="lv-LV" sz="3600" b="1" dirty="0"/>
              <a:t> </a:t>
            </a:r>
            <a:r>
              <a:rPr lang="en-US" altLang="lv-LV" sz="3600" b="1" dirty="0"/>
              <a:t>PSM</a:t>
            </a:r>
            <a:r>
              <a:rPr lang="lv-LV" altLang="lv-LV" sz="3600" b="1" dirty="0"/>
              <a:t>C</a:t>
            </a:r>
            <a:r>
              <a:rPr lang="en-US" altLang="lv-LV" sz="3600" b="1" dirty="0"/>
              <a:t>6</a:t>
            </a:r>
            <a:endParaRPr lang="en-GB" altLang="lv-LV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5240" y="672029"/>
            <a:ext cx="8846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rs2295826/rs2295827 of </a:t>
            </a:r>
            <a:r>
              <a:rPr lang="en-US" i="1" dirty="0"/>
              <a:t>PSMC6</a:t>
            </a:r>
            <a:r>
              <a:rPr lang="en-US" dirty="0"/>
              <a:t> are in </a:t>
            </a:r>
            <a:r>
              <a:rPr lang="en-US" b="1" dirty="0"/>
              <a:t>complete</a:t>
            </a:r>
            <a:r>
              <a:rPr lang="en-US" dirty="0"/>
              <a:t> </a:t>
            </a:r>
            <a:r>
              <a:rPr lang="en-US" b="1" dirty="0"/>
              <a:t>linkage disequilibrium</a:t>
            </a:r>
            <a:r>
              <a:rPr lang="en-US" dirty="0"/>
              <a:t> in both groups of Latvian population</a:t>
            </a:r>
            <a:endParaRPr lang="lv-LV" dirty="0"/>
          </a:p>
        </p:txBody>
      </p:sp>
      <p:sp>
        <p:nvSpPr>
          <p:cNvPr id="4" name="TextBox 3"/>
          <p:cNvSpPr txBox="1"/>
          <p:nvPr/>
        </p:nvSpPr>
        <p:spPr>
          <a:xfrm>
            <a:off x="1116915" y="1616254"/>
            <a:ext cx="2630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/>
              <a:t>Alelles</a:t>
            </a:r>
            <a:r>
              <a:rPr lang="lv-LV" dirty="0"/>
              <a:t>: G/T </a:t>
            </a:r>
            <a:r>
              <a:rPr lang="lv-LV" dirty="0" err="1"/>
              <a:t>vs</a:t>
            </a:r>
            <a:r>
              <a:rPr lang="lv-LV" dirty="0"/>
              <a:t> A/C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6382" y="1619188"/>
            <a:ext cx="3238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err="1"/>
              <a:t>Genotype</a:t>
            </a:r>
            <a:endParaRPr lang="lv-LV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3" y="2293475"/>
            <a:ext cx="4436857" cy="34284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315" y="5852752"/>
            <a:ext cx="8618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 err="1">
                <a:solidFill>
                  <a:srgbClr val="990000"/>
                </a:solidFill>
              </a:rPr>
              <a:t>There</a:t>
            </a:r>
            <a:r>
              <a:rPr lang="lv-LV" b="1" dirty="0">
                <a:solidFill>
                  <a:srgbClr val="990000"/>
                </a:solidFill>
              </a:rPr>
              <a:t> </a:t>
            </a:r>
            <a:r>
              <a:rPr lang="lv-LV" b="1" dirty="0" err="1">
                <a:solidFill>
                  <a:srgbClr val="990000"/>
                </a:solidFill>
              </a:rPr>
              <a:t>is</a:t>
            </a:r>
            <a:r>
              <a:rPr lang="en-US" b="1" dirty="0">
                <a:solidFill>
                  <a:srgbClr val="990000"/>
                </a:solidFill>
              </a:rPr>
              <a:t> statistically significant </a:t>
            </a:r>
            <a:r>
              <a:rPr lang="lv-LV" b="1" dirty="0" err="1">
                <a:solidFill>
                  <a:srgbClr val="990000"/>
                </a:solidFill>
              </a:rPr>
              <a:t>association</a:t>
            </a:r>
            <a:r>
              <a:rPr lang="lv-LV" b="1" dirty="0">
                <a:solidFill>
                  <a:srgbClr val="990000"/>
                </a:solidFill>
              </a:rPr>
              <a:t> </a:t>
            </a:r>
            <a:r>
              <a:rPr lang="lv-LV" b="1" dirty="0" err="1">
                <a:solidFill>
                  <a:srgbClr val="990000"/>
                </a:solidFill>
              </a:rPr>
              <a:t>between</a:t>
            </a:r>
            <a:r>
              <a:rPr lang="lv-LV" b="1" dirty="0">
                <a:solidFill>
                  <a:srgbClr val="990000"/>
                </a:solidFill>
              </a:rPr>
              <a:t> </a:t>
            </a:r>
            <a:r>
              <a:rPr lang="lv-LV" b="1" dirty="0" err="1">
                <a:solidFill>
                  <a:srgbClr val="990000"/>
                </a:solidFill>
              </a:rPr>
              <a:t>SNPs</a:t>
            </a:r>
            <a:r>
              <a:rPr lang="lv-LV" b="1" dirty="0">
                <a:solidFill>
                  <a:srgbClr val="990000"/>
                </a:solidFill>
              </a:rPr>
              <a:t> </a:t>
            </a:r>
            <a:r>
              <a:rPr lang="lv-LV" b="1" dirty="0" err="1">
                <a:solidFill>
                  <a:srgbClr val="990000"/>
                </a:solidFill>
              </a:rPr>
              <a:t>of</a:t>
            </a:r>
            <a:r>
              <a:rPr lang="lv-LV" b="1" dirty="0">
                <a:solidFill>
                  <a:srgbClr val="990000"/>
                </a:solidFill>
              </a:rPr>
              <a:t> </a:t>
            </a:r>
            <a:r>
              <a:rPr lang="en-US" b="1" dirty="0">
                <a:solidFill>
                  <a:srgbClr val="990000"/>
                </a:solidFill>
              </a:rPr>
              <a:t>PSM</a:t>
            </a:r>
            <a:r>
              <a:rPr lang="lv-LV" b="1" dirty="0">
                <a:solidFill>
                  <a:srgbClr val="990000"/>
                </a:solidFill>
              </a:rPr>
              <a:t>C</a:t>
            </a:r>
            <a:r>
              <a:rPr lang="en-US" b="1" dirty="0">
                <a:solidFill>
                  <a:srgbClr val="990000"/>
                </a:solidFill>
              </a:rPr>
              <a:t>6 </a:t>
            </a:r>
            <a:r>
              <a:rPr lang="lv-LV" b="1" dirty="0" err="1">
                <a:solidFill>
                  <a:srgbClr val="990000"/>
                </a:solidFill>
              </a:rPr>
              <a:t>and</a:t>
            </a:r>
            <a:r>
              <a:rPr lang="lv-LV" b="1" dirty="0">
                <a:solidFill>
                  <a:srgbClr val="990000"/>
                </a:solidFill>
              </a:rPr>
              <a:t> </a:t>
            </a:r>
            <a:r>
              <a:rPr lang="lv-LV" b="1" dirty="0" err="1">
                <a:solidFill>
                  <a:srgbClr val="990000"/>
                </a:solidFill>
              </a:rPr>
              <a:t>multiple</a:t>
            </a:r>
            <a:r>
              <a:rPr lang="lv-LV" b="1" dirty="0">
                <a:solidFill>
                  <a:srgbClr val="990000"/>
                </a:solidFill>
              </a:rPr>
              <a:t> </a:t>
            </a:r>
            <a:r>
              <a:rPr lang="lv-LV" b="1" dirty="0" err="1">
                <a:solidFill>
                  <a:srgbClr val="990000"/>
                </a:solidFill>
              </a:rPr>
              <a:t>sclerosis</a:t>
            </a:r>
            <a:r>
              <a:rPr lang="en-US" b="1" dirty="0">
                <a:solidFill>
                  <a:srgbClr val="990000"/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006" y="2291218"/>
            <a:ext cx="4439779" cy="343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4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38100"/>
            <a:ext cx="7772400" cy="520700"/>
          </a:xfrm>
        </p:spPr>
        <p:txBody>
          <a:bodyPr/>
          <a:lstStyle/>
          <a:p>
            <a:r>
              <a:rPr lang="lv-LV" altLang="lv-LV" sz="3600" b="1" dirty="0" err="1"/>
              <a:t>Case</a:t>
            </a:r>
            <a:r>
              <a:rPr lang="lv-LV" altLang="lv-LV" sz="3600" b="1" dirty="0"/>
              <a:t>/</a:t>
            </a:r>
            <a:r>
              <a:rPr lang="lv-LV" altLang="lv-LV" sz="3600" b="1" dirty="0" err="1"/>
              <a:t>control</a:t>
            </a:r>
            <a:r>
              <a:rPr lang="lv-LV" altLang="lv-LV" sz="3600" b="1" dirty="0"/>
              <a:t> </a:t>
            </a:r>
            <a:r>
              <a:rPr lang="lv-LV" altLang="lv-LV" sz="3600" b="1" dirty="0" err="1"/>
              <a:t>study</a:t>
            </a:r>
            <a:r>
              <a:rPr lang="lv-LV" altLang="lv-LV" sz="3600" b="1" dirty="0"/>
              <a:t> </a:t>
            </a:r>
            <a:r>
              <a:rPr lang="lv-LV" altLang="lv-LV" sz="3600" b="1" dirty="0" err="1"/>
              <a:t>of</a:t>
            </a:r>
            <a:r>
              <a:rPr lang="lv-LV" altLang="lv-LV" sz="3600" b="1" dirty="0"/>
              <a:t> </a:t>
            </a:r>
            <a:r>
              <a:rPr lang="en-US" altLang="lv-LV" sz="3600" b="1" dirty="0"/>
              <a:t>PSM</a:t>
            </a:r>
            <a:r>
              <a:rPr lang="lv-LV" altLang="lv-LV" sz="3600" b="1" dirty="0"/>
              <a:t>C</a:t>
            </a:r>
            <a:r>
              <a:rPr lang="en-US" altLang="lv-LV" sz="3600" b="1" dirty="0"/>
              <a:t>6</a:t>
            </a:r>
            <a:endParaRPr lang="en-GB" altLang="lv-LV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16915" y="1194223"/>
            <a:ext cx="2630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/>
              <a:t>Alelles</a:t>
            </a:r>
            <a:r>
              <a:rPr lang="lv-LV" dirty="0"/>
              <a:t>: G/T </a:t>
            </a:r>
            <a:r>
              <a:rPr lang="lv-LV" dirty="0" err="1"/>
              <a:t>vs</a:t>
            </a:r>
            <a:r>
              <a:rPr lang="lv-LV" dirty="0"/>
              <a:t> A/C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6382" y="1197157"/>
            <a:ext cx="3238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err="1"/>
              <a:t>Genotype</a:t>
            </a:r>
            <a:endParaRPr lang="lv-LV" dirty="0"/>
          </a:p>
        </p:txBody>
      </p:sp>
      <p:sp>
        <p:nvSpPr>
          <p:cNvPr id="2" name="TextBox 1"/>
          <p:cNvSpPr txBox="1"/>
          <p:nvPr/>
        </p:nvSpPr>
        <p:spPr>
          <a:xfrm>
            <a:off x="3938297" y="558800"/>
            <a:ext cx="1340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b="1" u="sng" dirty="0" err="1"/>
              <a:t>Gender</a:t>
            </a:r>
            <a:endParaRPr lang="lv-LV" sz="28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5" y="1871963"/>
            <a:ext cx="4403662" cy="34028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67" y="1871963"/>
            <a:ext cx="4403662" cy="340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01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38100"/>
            <a:ext cx="7772400" cy="520700"/>
          </a:xfrm>
        </p:spPr>
        <p:txBody>
          <a:bodyPr/>
          <a:lstStyle/>
          <a:p>
            <a:r>
              <a:rPr lang="lv-LV" altLang="lv-LV" sz="3600" b="1" dirty="0" err="1"/>
              <a:t>Case</a:t>
            </a:r>
            <a:r>
              <a:rPr lang="lv-LV" altLang="lv-LV" sz="3600" b="1" dirty="0"/>
              <a:t>/</a:t>
            </a:r>
            <a:r>
              <a:rPr lang="lv-LV" altLang="lv-LV" sz="3600" b="1" dirty="0" err="1"/>
              <a:t>control</a:t>
            </a:r>
            <a:r>
              <a:rPr lang="lv-LV" altLang="lv-LV" sz="3600" b="1" dirty="0"/>
              <a:t> </a:t>
            </a:r>
            <a:r>
              <a:rPr lang="lv-LV" altLang="lv-LV" sz="3600" b="1" dirty="0" err="1"/>
              <a:t>study</a:t>
            </a:r>
            <a:r>
              <a:rPr lang="lv-LV" altLang="lv-LV" sz="3600" b="1" dirty="0"/>
              <a:t> </a:t>
            </a:r>
            <a:r>
              <a:rPr lang="lv-LV" altLang="lv-LV" sz="3600" b="1" dirty="0" err="1"/>
              <a:t>of</a:t>
            </a:r>
            <a:r>
              <a:rPr lang="lv-LV" altLang="lv-LV" sz="3600" b="1" dirty="0"/>
              <a:t> </a:t>
            </a:r>
            <a:r>
              <a:rPr lang="en-US" altLang="lv-LV" sz="3600" b="1" dirty="0"/>
              <a:t>PSM</a:t>
            </a:r>
            <a:r>
              <a:rPr lang="lv-LV" altLang="lv-LV" sz="3600" b="1" dirty="0"/>
              <a:t>C</a:t>
            </a:r>
            <a:r>
              <a:rPr lang="en-US" altLang="lv-LV" sz="3600" b="1" dirty="0"/>
              <a:t>6</a:t>
            </a:r>
            <a:endParaRPr lang="en-GB" altLang="lv-LV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38297" y="558800"/>
            <a:ext cx="2012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b="1" u="sng" dirty="0"/>
              <a:t>MS </a:t>
            </a:r>
            <a:r>
              <a:rPr lang="lv-LV" sz="2800" b="1" u="sng" dirty="0" err="1"/>
              <a:t>subtype</a:t>
            </a:r>
            <a:endParaRPr lang="lv-LV" sz="2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116915" y="1194223"/>
            <a:ext cx="2715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/>
              <a:t>Alleles</a:t>
            </a:r>
            <a:r>
              <a:rPr lang="lv-LV" dirty="0"/>
              <a:t>: G/T </a:t>
            </a:r>
            <a:r>
              <a:rPr lang="lv-LV" dirty="0" err="1"/>
              <a:t>vs</a:t>
            </a:r>
            <a:r>
              <a:rPr lang="lv-LV" dirty="0"/>
              <a:t> A/C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6382" y="1197157"/>
            <a:ext cx="3238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err="1"/>
              <a:t>Genotype</a:t>
            </a:r>
            <a:endParaRPr lang="lv-LV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7" y="1887546"/>
            <a:ext cx="4477022" cy="34595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67" y="1887546"/>
            <a:ext cx="4453467" cy="344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83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38100"/>
            <a:ext cx="7772400" cy="520700"/>
          </a:xfrm>
        </p:spPr>
        <p:txBody>
          <a:bodyPr/>
          <a:lstStyle/>
          <a:p>
            <a:r>
              <a:rPr lang="lv-LV" altLang="lv-LV" sz="3600" b="1" dirty="0" err="1"/>
              <a:t>Case</a:t>
            </a:r>
            <a:r>
              <a:rPr lang="lv-LV" altLang="lv-LV" sz="3600" b="1" dirty="0"/>
              <a:t>/</a:t>
            </a:r>
            <a:r>
              <a:rPr lang="lv-LV" altLang="lv-LV" sz="3600" b="1" dirty="0" err="1"/>
              <a:t>control</a:t>
            </a:r>
            <a:r>
              <a:rPr lang="lv-LV" altLang="lv-LV" sz="3600" b="1" dirty="0"/>
              <a:t> </a:t>
            </a:r>
            <a:r>
              <a:rPr lang="lv-LV" altLang="lv-LV" sz="3600" b="1" dirty="0" err="1"/>
              <a:t>study</a:t>
            </a:r>
            <a:r>
              <a:rPr lang="lv-LV" altLang="lv-LV" sz="3600" b="1" dirty="0"/>
              <a:t> </a:t>
            </a:r>
            <a:r>
              <a:rPr lang="lv-LV" altLang="lv-LV" sz="3600" b="1" dirty="0" err="1"/>
              <a:t>of</a:t>
            </a:r>
            <a:r>
              <a:rPr lang="lv-LV" altLang="lv-LV" sz="3600" b="1" dirty="0"/>
              <a:t> </a:t>
            </a:r>
            <a:r>
              <a:rPr lang="en-US" altLang="lv-LV" sz="3600" b="1" dirty="0"/>
              <a:t>PSM</a:t>
            </a:r>
            <a:r>
              <a:rPr lang="lv-LV" altLang="lv-LV" sz="3600" b="1" dirty="0"/>
              <a:t>C</a:t>
            </a:r>
            <a:r>
              <a:rPr lang="en-US" altLang="lv-LV" sz="3600" b="1" dirty="0"/>
              <a:t>6</a:t>
            </a:r>
            <a:endParaRPr lang="en-GB" altLang="lv-LV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1926" y="5346563"/>
            <a:ext cx="8259097" cy="138499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90000"/>
                </a:solidFill>
              </a:rPr>
              <a:t>Rear allele and </a:t>
            </a:r>
            <a:r>
              <a:rPr lang="en-US" sz="2800" b="1" dirty="0" err="1">
                <a:solidFill>
                  <a:srgbClr val="990000"/>
                </a:solidFill>
              </a:rPr>
              <a:t>heterozygot</a:t>
            </a:r>
            <a:r>
              <a:rPr lang="en-US" sz="2800" b="1" dirty="0">
                <a:solidFill>
                  <a:srgbClr val="990000"/>
                </a:solidFill>
              </a:rPr>
              <a:t> genotype of rs2295826/rs2295827 of PSMC6 are risk forms for MS men patients, especially, for SPMS type.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88430" y="558800"/>
            <a:ext cx="392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b="1" u="sng" dirty="0" err="1"/>
              <a:t>Gender</a:t>
            </a:r>
            <a:r>
              <a:rPr lang="lv-LV" sz="2800" b="1" u="sng" dirty="0"/>
              <a:t> </a:t>
            </a:r>
            <a:r>
              <a:rPr lang="lv-LV" sz="2800" b="1" u="sng" dirty="0" err="1"/>
              <a:t>and</a:t>
            </a:r>
            <a:r>
              <a:rPr lang="lv-LV" sz="2800" b="1" u="sng" dirty="0"/>
              <a:t> MS </a:t>
            </a:r>
            <a:r>
              <a:rPr lang="lv-LV" sz="2800" b="1" u="sng" dirty="0" err="1"/>
              <a:t>subtype</a:t>
            </a:r>
            <a:endParaRPr lang="lv-LV" sz="2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116915" y="1194223"/>
            <a:ext cx="2715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/>
              <a:t>Alleles</a:t>
            </a:r>
            <a:r>
              <a:rPr lang="lv-LV" dirty="0"/>
              <a:t>: G/T </a:t>
            </a:r>
            <a:r>
              <a:rPr lang="lv-LV" dirty="0" err="1"/>
              <a:t>vs</a:t>
            </a:r>
            <a:r>
              <a:rPr lang="lv-LV" dirty="0"/>
              <a:t> A/C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6382" y="1197157"/>
            <a:ext cx="3238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err="1"/>
              <a:t>Genotype</a:t>
            </a:r>
            <a:endParaRPr lang="lv-LV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02" y="1717443"/>
            <a:ext cx="4397565" cy="3398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634" y="1717443"/>
            <a:ext cx="4397566" cy="33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9144000" cy="520700"/>
          </a:xfrm>
        </p:spPr>
        <p:txBody>
          <a:bodyPr/>
          <a:lstStyle/>
          <a:p>
            <a:r>
              <a:rPr lang="en-US" altLang="lv-LV" sz="3600" b="1" dirty="0"/>
              <a:t>Cohort study of </a:t>
            </a:r>
            <a:r>
              <a:rPr lang="en-US" sz="3600" b="1" dirty="0"/>
              <a:t>response to INF therapy</a:t>
            </a:r>
            <a:endParaRPr lang="en-US" altLang="lv-LV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75555" y="661012"/>
            <a:ext cx="5179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u="sng" dirty="0"/>
              <a:t>c.-8C&gt;G </a:t>
            </a:r>
            <a:r>
              <a:rPr lang="lv-LV" sz="2800" b="1" u="sng" dirty="0" err="1"/>
              <a:t>of</a:t>
            </a:r>
            <a:r>
              <a:rPr lang="lv-LV" sz="2800" b="1" u="sng" dirty="0"/>
              <a:t> </a:t>
            </a:r>
            <a:r>
              <a:rPr lang="en-US" altLang="lv-LV" sz="2800" b="1" u="sng" dirty="0"/>
              <a:t>PSMA6</a:t>
            </a:r>
            <a:r>
              <a:rPr lang="lv-LV" altLang="lv-LV" sz="2800" b="1" u="sng" dirty="0"/>
              <a:t> </a:t>
            </a:r>
            <a:r>
              <a:rPr lang="lv-LV" altLang="lv-LV" sz="2800" dirty="0"/>
              <a:t>(</a:t>
            </a:r>
            <a:r>
              <a:rPr lang="en-US" sz="2800" dirty="0"/>
              <a:t>rs1048990</a:t>
            </a:r>
            <a:r>
              <a:rPr lang="lv-LV" sz="2800" dirty="0"/>
              <a:t>)</a:t>
            </a:r>
            <a:endParaRPr lang="lv-LV" sz="28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116915" y="1194223"/>
            <a:ext cx="214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Alleles: C vs. 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6382" y="1197157"/>
            <a:ext cx="3238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Genotypes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4" y="1819654"/>
            <a:ext cx="4460323" cy="3446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51" y="1819655"/>
            <a:ext cx="4460321" cy="34466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1926" y="5346563"/>
            <a:ext cx="8259097" cy="138499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90000"/>
                </a:solidFill>
              </a:rPr>
              <a:t>Rear allele and heterozygote genotype of rs1048990 of </a:t>
            </a:r>
            <a:r>
              <a:rPr lang="en-US" sz="2800" b="1" i="1" dirty="0">
                <a:solidFill>
                  <a:srgbClr val="990000"/>
                </a:solidFill>
              </a:rPr>
              <a:t>PSMA6</a:t>
            </a:r>
            <a:r>
              <a:rPr lang="en-US" sz="2800" b="1" dirty="0">
                <a:solidFill>
                  <a:srgbClr val="990000"/>
                </a:solidFill>
              </a:rPr>
              <a:t> can be risk form for respond to interferon therapy of MS patients.</a:t>
            </a:r>
          </a:p>
        </p:txBody>
      </p:sp>
    </p:spTree>
    <p:extLst>
      <p:ext uri="{BB962C8B-B14F-4D97-AF65-F5344CB8AC3E}">
        <p14:creationId xmlns:p14="http://schemas.microsoft.com/office/powerpoint/2010/main" val="219777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38100"/>
            <a:ext cx="7772400" cy="520700"/>
          </a:xfrm>
        </p:spPr>
        <p:txBody>
          <a:bodyPr/>
          <a:lstStyle/>
          <a:p>
            <a:r>
              <a:rPr lang="en-US" altLang="lv-LV" sz="3600" b="1" dirty="0"/>
              <a:t>Expression level of PSMA6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5401" y="653478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/>
              <a:t>Control</a:t>
            </a:r>
            <a:r>
              <a:rPr lang="lv-LV" dirty="0"/>
              <a:t> </a:t>
            </a:r>
            <a:r>
              <a:rPr lang="lv-LV" dirty="0" err="1"/>
              <a:t>vs</a:t>
            </a:r>
            <a:r>
              <a:rPr lang="lv-LV" dirty="0"/>
              <a:t> 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5142"/>
            <a:ext cx="4619222" cy="3569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3802" y="2351873"/>
            <a:ext cx="3090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 vs RR MS type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0" y="2813538"/>
            <a:ext cx="4337540" cy="3351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964945"/>
            <a:ext cx="4693920" cy="138499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90000"/>
                </a:solidFill>
              </a:rPr>
              <a:t>Expression of PSMA6 gene is statistically significant higher for MS patients</a:t>
            </a:r>
          </a:p>
        </p:txBody>
      </p:sp>
    </p:spTree>
    <p:extLst>
      <p:ext uri="{BB962C8B-B14F-4D97-AF65-F5344CB8AC3E}">
        <p14:creationId xmlns:p14="http://schemas.microsoft.com/office/powerpoint/2010/main" val="210325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1141102"/>
            <a:ext cx="4767679" cy="3684116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38100"/>
            <a:ext cx="7772400" cy="520700"/>
          </a:xfrm>
        </p:spPr>
        <p:txBody>
          <a:bodyPr/>
          <a:lstStyle/>
          <a:p>
            <a:r>
              <a:rPr lang="en-US" altLang="lv-LV" sz="3600" b="1" dirty="0"/>
              <a:t>Expression level of PSMA6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9349" y="558800"/>
            <a:ext cx="4301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/>
              <a:t>Inteferon</a:t>
            </a:r>
            <a:r>
              <a:rPr lang="lv-LV" dirty="0"/>
              <a:t> </a:t>
            </a:r>
            <a:r>
              <a:rPr lang="lv-LV" dirty="0" err="1"/>
              <a:t>therapy</a:t>
            </a:r>
            <a:r>
              <a:rPr lang="lv-LV" dirty="0"/>
              <a:t> </a:t>
            </a:r>
            <a:r>
              <a:rPr lang="lv-LV" dirty="0" err="1"/>
              <a:t>for</a:t>
            </a:r>
            <a:r>
              <a:rPr lang="lv-LV" dirty="0"/>
              <a:t> MS </a:t>
            </a:r>
            <a:r>
              <a:rPr lang="lv-LV" dirty="0" err="1"/>
              <a:t>patients</a:t>
            </a:r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524" y="2419642"/>
            <a:ext cx="4669646" cy="3608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964945"/>
            <a:ext cx="4485524" cy="181588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90000"/>
                </a:solidFill>
              </a:rPr>
              <a:t>Expression of PSMA6 gene is statistically significant higher for MS patients with IFN therapy</a:t>
            </a:r>
          </a:p>
        </p:txBody>
      </p:sp>
    </p:spTree>
    <p:extLst>
      <p:ext uri="{BB962C8B-B14F-4D97-AF65-F5344CB8AC3E}">
        <p14:creationId xmlns:p14="http://schemas.microsoft.com/office/powerpoint/2010/main" val="167094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38100"/>
            <a:ext cx="7772400" cy="520700"/>
          </a:xfrm>
        </p:spPr>
        <p:txBody>
          <a:bodyPr/>
          <a:lstStyle/>
          <a:p>
            <a:r>
              <a:rPr lang="en-US" altLang="lv-LV" sz="3600" b="1" dirty="0"/>
              <a:t>Expression level of PSMA6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3933" y="539710"/>
            <a:ext cx="6380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rs1048990 </a:t>
            </a:r>
            <a:r>
              <a:rPr lang="lv-LV" dirty="0" err="1"/>
              <a:t>or</a:t>
            </a:r>
            <a:r>
              <a:rPr lang="lv-LV" dirty="0"/>
              <a:t> c-8C&gt;A </a:t>
            </a:r>
            <a:r>
              <a:rPr lang="lv-LV" dirty="0" err="1"/>
              <a:t>of</a:t>
            </a:r>
            <a:r>
              <a:rPr lang="lv-LV" dirty="0"/>
              <a:t> PSMA6 </a:t>
            </a:r>
            <a:r>
              <a:rPr lang="lv-LV" dirty="0" err="1"/>
              <a:t>for</a:t>
            </a:r>
            <a:r>
              <a:rPr lang="lv-LV" dirty="0"/>
              <a:t> MS </a:t>
            </a:r>
            <a:r>
              <a:rPr lang="lv-LV" dirty="0" err="1"/>
              <a:t>patients</a:t>
            </a:r>
            <a:endParaRPr lang="lv-LV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51" y="1502985"/>
            <a:ext cx="4680767" cy="3616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606" y="3131680"/>
            <a:ext cx="4606394" cy="35594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83933" y="1066857"/>
            <a:ext cx="1662635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lv-LV" u="sng" dirty="0"/>
              <a:t>MS </a:t>
            </a:r>
            <a:r>
              <a:rPr lang="lv-LV" u="sng" dirty="0" err="1"/>
              <a:t>patients</a:t>
            </a:r>
            <a:endParaRPr lang="lv-LV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5518165" y="2670015"/>
            <a:ext cx="2645276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lv-LV" u="sng" dirty="0"/>
              <a:t>MS </a:t>
            </a:r>
            <a:r>
              <a:rPr lang="lv-LV" u="sng" dirty="0" err="1"/>
              <a:t>patients</a:t>
            </a:r>
            <a:r>
              <a:rPr lang="lv-LV" u="sng" dirty="0"/>
              <a:t> </a:t>
            </a:r>
            <a:r>
              <a:rPr lang="lv-LV" u="sng" dirty="0" err="1"/>
              <a:t>women</a:t>
            </a:r>
            <a:endParaRPr lang="lv-LV" u="sng" dirty="0"/>
          </a:p>
        </p:txBody>
      </p:sp>
    </p:spTree>
    <p:extLst>
      <p:ext uri="{BB962C8B-B14F-4D97-AF65-F5344CB8AC3E}">
        <p14:creationId xmlns:p14="http://schemas.microsoft.com/office/powerpoint/2010/main" val="214605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38100"/>
            <a:ext cx="7772400" cy="520700"/>
          </a:xfrm>
        </p:spPr>
        <p:txBody>
          <a:bodyPr/>
          <a:lstStyle/>
          <a:p>
            <a:r>
              <a:rPr lang="en-US" altLang="lv-LV" sz="3600" b="1" dirty="0"/>
              <a:t>Expression level of PSMA6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964" y="5340050"/>
            <a:ext cx="8259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90000"/>
                </a:solidFill>
              </a:rPr>
              <a:t>Heterozygote genotype of rs1048990 or c-8C&gt;A of PSMA6 for MS women or SP type patients</a:t>
            </a:r>
            <a:r>
              <a:rPr lang="lv-LV" sz="2800" b="1" dirty="0">
                <a:solidFill>
                  <a:srgbClr val="990000"/>
                </a:solidFill>
              </a:rPr>
              <a:t> </a:t>
            </a:r>
            <a:r>
              <a:rPr lang="en-US" sz="2800" b="1" dirty="0">
                <a:solidFill>
                  <a:srgbClr val="990000"/>
                </a:solidFill>
              </a:rPr>
              <a:t>are risk form for expression of </a:t>
            </a:r>
            <a:r>
              <a:rPr lang="en-US" sz="2800" b="1" i="1" dirty="0">
                <a:solidFill>
                  <a:srgbClr val="990000"/>
                </a:solidFill>
              </a:rPr>
              <a:t>PSMA6</a:t>
            </a:r>
            <a:r>
              <a:rPr lang="en-US" sz="2800" b="1" dirty="0">
                <a:solidFill>
                  <a:srgbClr val="990000"/>
                </a:solidFill>
              </a:rPr>
              <a:t> gene.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27388" y="617835"/>
            <a:ext cx="2677143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lv-LV" u="sng" dirty="0"/>
              <a:t>MS </a:t>
            </a:r>
            <a:r>
              <a:rPr lang="lv-LV" u="sng" dirty="0" err="1"/>
              <a:t>patients</a:t>
            </a:r>
            <a:r>
              <a:rPr lang="lv-LV" u="sng" dirty="0"/>
              <a:t> SP </a:t>
            </a:r>
            <a:r>
              <a:rPr lang="lv-LV" u="sng" dirty="0" err="1"/>
              <a:t>type</a:t>
            </a:r>
            <a:endParaRPr lang="lv-LV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06" y="1079500"/>
            <a:ext cx="5225945" cy="403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10678"/>
            <a:ext cx="90222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lv-LV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sclerosis</a:t>
            </a:r>
            <a:endParaRPr lang="en-GB" altLang="lv-LV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346" y="999881"/>
            <a:ext cx="2162521" cy="146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007" y="686153"/>
            <a:ext cx="1477182" cy="1454262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7"/>
          <a:stretch/>
        </p:blipFill>
        <p:spPr bwMode="auto">
          <a:xfrm>
            <a:off x="439894" y="679135"/>
            <a:ext cx="2491845" cy="1468299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0" y="2221504"/>
            <a:ext cx="5327921" cy="4470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3347" algn="just">
              <a:spcBef>
                <a:spcPts val="450"/>
              </a:spcBef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sclerosis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(MS) involves an immune-mediated process in which an abnormal response of the body’s immune system is directed against the central nervous system (CNS: brain, spinal cord and optic nerves). Therefore MS is </a:t>
            </a:r>
            <a:r>
              <a:rPr lang="en-US" altLang="lv-LV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autoimmune inflammatory disease</a:t>
            </a:r>
            <a:r>
              <a:rPr lang="en-US" alt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33347" algn="just">
              <a:spcBef>
                <a:spcPts val="45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CNS, the immune system causes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inflammation that damages myelin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the fatty substance that surrounds and insulates the nerve fibers — as well as the nerve fibers themselves, and the specialized cells that make myelin. When myelin or nerve fibers are damaged or destroyed in MS,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within the CNS are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altered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stopped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completely. </a:t>
            </a:r>
          </a:p>
          <a:p>
            <a:pPr indent="133347" algn="just">
              <a:spcBef>
                <a:spcPts val="45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Damage to areas of the CNS may produce a variety of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neurological symptoms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that will vary among people with MS in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disease courses (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severity.</a:t>
            </a:r>
          </a:p>
          <a:p>
            <a:pPr indent="133347" algn="just">
              <a:spcBef>
                <a:spcPts val="45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cause of MS is not known, but it is believed to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 genetic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susceptibility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abnormalities in the immune system and environmental factors that combine to trigger the disease.</a:t>
            </a:r>
          </a:p>
        </p:txBody>
      </p:sp>
      <p:pic>
        <p:nvPicPr>
          <p:cNvPr id="1026" name="Picture 2" descr="AttÄlu rezultÄti vaicÄjumam âmultiple sclerosis typesâ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1"/>
          <a:stretch/>
        </p:blipFill>
        <p:spPr bwMode="auto">
          <a:xfrm>
            <a:off x="6578354" y="5428579"/>
            <a:ext cx="1488531" cy="129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ttÄlu rezultÄti vaicÄjumam âmultiple sclerosis typesâ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921" y="2872608"/>
            <a:ext cx="3739373" cy="255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076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38100"/>
            <a:ext cx="7772400" cy="520700"/>
          </a:xfrm>
        </p:spPr>
        <p:txBody>
          <a:bodyPr/>
          <a:lstStyle/>
          <a:p>
            <a:r>
              <a:rPr lang="en-US" altLang="lv-LV" sz="3600" b="1" dirty="0"/>
              <a:t>Expression level of genes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09349" y="558800"/>
            <a:ext cx="4668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MS patients with Interferon therapy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3" y="1553412"/>
            <a:ext cx="4496217" cy="3474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53412"/>
            <a:ext cx="4496215" cy="34743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964" y="5340050"/>
            <a:ext cx="8259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90000"/>
                </a:solidFill>
              </a:rPr>
              <a:t>Heterozygotes genotype of rs1048990 of PSMA6 and of SNPs of PSMC6 form for MS patients with interferon therapy</a:t>
            </a:r>
            <a:r>
              <a:rPr lang="lv-LV" sz="2800" b="1" dirty="0">
                <a:solidFill>
                  <a:srgbClr val="990000"/>
                </a:solidFill>
              </a:rPr>
              <a:t> </a:t>
            </a:r>
            <a:r>
              <a:rPr lang="en-US" sz="2800" b="1" dirty="0">
                <a:solidFill>
                  <a:srgbClr val="990000"/>
                </a:solidFill>
              </a:rPr>
              <a:t>are risk for expression of genes.</a:t>
            </a:r>
          </a:p>
        </p:txBody>
      </p:sp>
    </p:spTree>
    <p:extLst>
      <p:ext uri="{BB962C8B-B14F-4D97-AF65-F5344CB8AC3E}">
        <p14:creationId xmlns:p14="http://schemas.microsoft.com/office/powerpoint/2010/main" val="215398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38100"/>
            <a:ext cx="7772400" cy="520700"/>
          </a:xfrm>
        </p:spPr>
        <p:txBody>
          <a:bodyPr/>
          <a:lstStyle/>
          <a:p>
            <a:r>
              <a:rPr lang="en-US" altLang="lv-LV" sz="3600" b="1" dirty="0"/>
              <a:t>Expression level of </a:t>
            </a:r>
            <a:r>
              <a:rPr lang="lv-LV" altLang="lv-LV" sz="3600" b="1" dirty="0" err="1"/>
              <a:t>genes</a:t>
            </a:r>
            <a:endParaRPr lang="en-US" altLang="lv-LV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09349" y="558800"/>
            <a:ext cx="456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MS </a:t>
            </a:r>
            <a:r>
              <a:rPr lang="lv-LV" dirty="0" err="1"/>
              <a:t>patients</a:t>
            </a:r>
            <a:r>
              <a:rPr lang="lv-LV" dirty="0"/>
              <a:t> </a:t>
            </a:r>
            <a:r>
              <a:rPr lang="lv-LV" dirty="0" err="1"/>
              <a:t>with</a:t>
            </a:r>
            <a:r>
              <a:rPr lang="lv-LV" dirty="0"/>
              <a:t> </a:t>
            </a:r>
            <a:r>
              <a:rPr lang="lv-LV" dirty="0" err="1"/>
              <a:t>Inteferon</a:t>
            </a:r>
            <a:r>
              <a:rPr lang="lv-LV" dirty="0"/>
              <a:t> </a:t>
            </a:r>
            <a:r>
              <a:rPr lang="lv-LV" dirty="0" err="1"/>
              <a:t>therapy</a:t>
            </a:r>
            <a:r>
              <a:rPr lang="lv-LV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605" y="1255132"/>
            <a:ext cx="3491108" cy="2697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3" y="1273175"/>
            <a:ext cx="3444411" cy="2661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49" y="4067710"/>
            <a:ext cx="3461329" cy="267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34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38100"/>
            <a:ext cx="7772400" cy="520700"/>
          </a:xfrm>
        </p:spPr>
        <p:txBody>
          <a:bodyPr/>
          <a:lstStyle/>
          <a:p>
            <a:r>
              <a:rPr lang="en-GB" altLang="lv-LV" sz="3200" b="1"/>
              <a:t>Conclusions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189822"/>
            <a:ext cx="8537575" cy="5379253"/>
          </a:xfrm>
        </p:spPr>
        <p:txBody>
          <a:bodyPr/>
          <a:lstStyle/>
          <a:p>
            <a:r>
              <a:rPr lang="en-US" sz="2800" dirty="0"/>
              <a:t>We </a:t>
            </a:r>
            <a:r>
              <a:rPr lang="en-US" sz="2800" b="1" dirty="0"/>
              <a:t>provide</a:t>
            </a:r>
            <a:r>
              <a:rPr lang="en-US" sz="2800" dirty="0"/>
              <a:t> evidence that variations of </a:t>
            </a:r>
            <a:r>
              <a:rPr lang="en-US" sz="2800" dirty="0" err="1"/>
              <a:t>proteasomal</a:t>
            </a:r>
            <a:r>
              <a:rPr lang="en-US" sz="2800" dirty="0"/>
              <a:t> genes:</a:t>
            </a:r>
            <a:r>
              <a:rPr lang="en-US" sz="2800" i="1" dirty="0"/>
              <a:t> </a:t>
            </a:r>
            <a:r>
              <a:rPr lang="en-US" sz="2800" dirty="0"/>
              <a:t>PSMA6 and PSMC6</a:t>
            </a:r>
            <a:r>
              <a:rPr lang="en-US" sz="2800" i="1" dirty="0"/>
              <a:t>,</a:t>
            </a:r>
            <a:r>
              <a:rPr lang="en-US" sz="2800" dirty="0"/>
              <a:t> may contribute to the risk of multiple sclerosis in Latvians. </a:t>
            </a:r>
            <a:endParaRPr lang="lv-LV" sz="2800" dirty="0"/>
          </a:p>
          <a:p>
            <a:r>
              <a:rPr lang="en-GB" sz="2800" b="1" dirty="0"/>
              <a:t>Results suggest</a:t>
            </a:r>
            <a:r>
              <a:rPr lang="en-GB" sz="2800" dirty="0"/>
              <a:t> that IFN therapy increases transcription of genes of 20S proteasome α type subunits. </a:t>
            </a:r>
            <a:endParaRPr lang="lv-LV" sz="2800" dirty="0"/>
          </a:p>
          <a:p>
            <a:r>
              <a:rPr lang="en-US" sz="2800" dirty="0"/>
              <a:t>Our </a:t>
            </a:r>
            <a:r>
              <a:rPr lang="en-US" sz="2800" b="1" dirty="0"/>
              <a:t>results prove</a:t>
            </a:r>
            <a:r>
              <a:rPr lang="en-US" sz="2800" dirty="0"/>
              <a:t> that the investigated polymorphisms potentially may be usable biomarkers for MS risk in clinical practice.</a:t>
            </a:r>
            <a:endParaRPr lang="lv-LV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8190" y="1481137"/>
            <a:ext cx="7989888" cy="2532063"/>
          </a:xfrm>
        </p:spPr>
        <p:txBody>
          <a:bodyPr/>
          <a:lstStyle/>
          <a:p>
            <a:r>
              <a:rPr lang="en-GB" altLang="lv-LV" b="1" dirty="0"/>
              <a:t>Thank you for your attention</a:t>
            </a:r>
            <a:r>
              <a:rPr lang="en-GB" altLang="lv-LV" dirty="0"/>
              <a:t>!</a:t>
            </a:r>
            <a:br>
              <a:rPr lang="en-GB" altLang="lv-LV" dirty="0"/>
            </a:br>
            <a:r>
              <a:rPr lang="en-GB" altLang="lv-LV" sz="8000" b="1" dirty="0"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934B51FB-643A-4D60-9F6C-EF0B7F6F1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4914682"/>
            <a:ext cx="8505268" cy="89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j-lt"/>
              </a:rPr>
              <a:t>The study was funded from the European Regional Development Fund project No. 1.1.1.1/16/A/016 "Identification of proteasome related genetic, epigenetic and clinical markers for multiple sclerosis”.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20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BFAFF54-650A-4F7C-928D-6546F437E0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43" y="5608372"/>
            <a:ext cx="2906125" cy="782324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4B753F31-07A2-4F5A-A45D-9B848C079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08372"/>
            <a:ext cx="3594100" cy="8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149835"/>
            <a:ext cx="91440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ko-KR" sz="3600" b="1" dirty="0">
                <a:latin typeface="Times New Roman" panose="02020603050405020304" pitchFamily="18" charset="0"/>
                <a:ea typeface="Batang" charset="-127"/>
                <a:cs typeface="Times New Roman" panose="02020603050405020304" pitchFamily="18" charset="0"/>
              </a:rPr>
              <a:t>Possible links between proteasome and </a:t>
            </a:r>
            <a:r>
              <a:rPr lang="en-US" altLang="lv-LV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sclerosis</a:t>
            </a:r>
            <a:endParaRPr lang="en-US" altLang="lv-LV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6836" y="3085489"/>
            <a:ext cx="8617909" cy="1665160"/>
            <a:chOff x="266836" y="3085489"/>
            <a:chExt cx="8617909" cy="1665160"/>
          </a:xfrm>
        </p:grpSpPr>
        <p:pic>
          <p:nvPicPr>
            <p:cNvPr id="3" name="Picture 7" descr="imunpro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4" t="7425" r="7506" b="5003"/>
            <a:stretch>
              <a:fillRect/>
            </a:stretch>
          </p:blipFill>
          <p:spPr bwMode="auto">
            <a:xfrm>
              <a:off x="266836" y="3085489"/>
              <a:ext cx="2158142" cy="1665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2424978" y="3132128"/>
              <a:ext cx="6459767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225"/>
                </a:spcBef>
              </a:pPr>
              <a:r>
                <a:rPr lang="en-US" altLang="ko-KR" sz="1600" dirty="0">
                  <a:latin typeface="Times New Roman" panose="02020603050405020304" pitchFamily="18" charset="0"/>
                  <a:ea typeface="굴림" charset="-127"/>
                  <a:cs typeface="Times New Roman" panose="02020603050405020304" pitchFamily="18" charset="0"/>
                </a:rPr>
                <a:t>20S proteasome induction with </a:t>
              </a:r>
              <a:r>
                <a:rPr lang="en-US" altLang="ko-KR" sz="1600" b="1" dirty="0">
                  <a:latin typeface="Times New Roman" panose="02020603050405020304" pitchFamily="18" charset="0"/>
                  <a:ea typeface="굴림" charset="-127"/>
                  <a:cs typeface="Times New Roman" panose="02020603050405020304" pitchFamily="18" charset="0"/>
                </a:rPr>
                <a:t>interferon</a:t>
              </a:r>
              <a:r>
                <a:rPr lang="en-US" altLang="ko-KR" sz="1600" dirty="0">
                  <a:latin typeface="Times New Roman" panose="02020603050405020304" pitchFamily="18" charset="0"/>
                  <a:ea typeface="굴림" charset="-127"/>
                  <a:cs typeface="Times New Roman" panose="02020603050405020304" pitchFamily="18" charset="0"/>
                </a:rPr>
                <a:t> causes replacement of PSMB5, PSMB6 and PSMB1 by LMP2 (PSMB8), LMP7 (PSMB9) and MECL-1 (PSMB10) (</a:t>
              </a:r>
              <a:r>
                <a:rPr lang="en-US" altLang="ko-KR" sz="1600" dirty="0" err="1">
                  <a:latin typeface="Times New Roman" panose="02020603050405020304" pitchFamily="18" charset="0"/>
                  <a:ea typeface="굴림" charset="-127"/>
                  <a:cs typeface="Times New Roman" panose="02020603050405020304" pitchFamily="18" charset="0"/>
                </a:rPr>
                <a:t>multicatalytic</a:t>
              </a:r>
              <a:r>
                <a:rPr lang="en-US" altLang="ko-KR" sz="1600" dirty="0">
                  <a:latin typeface="Times New Roman" panose="02020603050405020304" pitchFamily="18" charset="0"/>
                  <a:ea typeface="굴림" charset="-127"/>
                  <a:cs typeface="Times New Roman" panose="02020603050405020304" pitchFamily="18" charset="0"/>
                </a:rPr>
                <a:t> endopeptidase complex subunit), respectively, and forms </a:t>
              </a:r>
              <a:r>
                <a:rPr lang="en-US" altLang="ko-KR" sz="1600" b="1" dirty="0">
                  <a:latin typeface="Times New Roman" panose="02020603050405020304" pitchFamily="18" charset="0"/>
                  <a:ea typeface="굴림" charset="-127"/>
                  <a:cs typeface="Times New Roman" panose="02020603050405020304" pitchFamily="18" charset="0"/>
                </a:rPr>
                <a:t>immunoproteasome</a:t>
              </a:r>
              <a:r>
                <a:rPr lang="en-US" altLang="ko-KR" sz="1600" dirty="0">
                  <a:latin typeface="Times New Roman" panose="02020603050405020304" pitchFamily="18" charset="0"/>
                  <a:ea typeface="굴림" charset="-127"/>
                  <a:cs typeface="Times New Roman" panose="02020603050405020304" pitchFamily="18" charset="0"/>
                </a:rPr>
                <a:t>. Expression of LMP2 and LMP7 genes is decreased in patients with autoimmune diseases.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9512" y="1197480"/>
            <a:ext cx="8443826" cy="1590411"/>
            <a:chOff x="199512" y="1197480"/>
            <a:chExt cx="8443826" cy="1590411"/>
          </a:xfrm>
        </p:grpSpPr>
        <p:sp>
          <p:nvSpPr>
            <p:cNvPr id="5" name="Rectangle 4"/>
            <p:cNvSpPr/>
            <p:nvPr/>
          </p:nvSpPr>
          <p:spPr>
            <a:xfrm>
              <a:off x="199512" y="1244007"/>
              <a:ext cx="7128165" cy="1543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225"/>
                </a:spcBef>
              </a:pPr>
              <a:r>
                <a:rPr lang="en-US" altLang="lv-LV" sz="1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Proteasomal</a:t>
              </a:r>
              <a:r>
                <a:rPr lang="en-US" altLang="lv-LV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system</a:t>
              </a:r>
              <a:r>
                <a:rPr lang="en-US" altLang="lv-LV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Proteasomes, the </a:t>
              </a:r>
              <a:r>
                <a:rPr lang="en-US" altLang="lv-LV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multycatalytic</a:t>
              </a:r>
              <a:r>
                <a:rPr lang="en-US" altLang="lv-LV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protease complexes, play a critical role in the degradation of proteins via ATP/ubiquitin-dependent process or ubiquitin proteasome system, which plays a crucial role in immunity and its dysregulation and/or modulation may influence the development and progression of different diseases.</a:t>
              </a:r>
            </a:p>
          </p:txBody>
        </p:sp>
        <p:pic>
          <p:nvPicPr>
            <p:cNvPr id="7" name="Picture 3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49" t="16238" r="25000" b="-92"/>
            <a:stretch>
              <a:fillRect/>
            </a:stretch>
          </p:blipFill>
          <p:spPr bwMode="auto">
            <a:xfrm rot="1222334">
              <a:off x="7715529" y="1197480"/>
              <a:ext cx="927809" cy="1553634"/>
            </a:xfrm>
            <a:prstGeom prst="rect">
              <a:avLst/>
            </a:prstGeom>
            <a:noFill/>
            <a:ln w="9525" algn="ctr">
              <a:solidFill>
                <a:srgbClr val="99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105508" y="5048247"/>
            <a:ext cx="9179923" cy="1763395"/>
            <a:chOff x="105508" y="5048247"/>
            <a:chExt cx="9179923" cy="1763395"/>
          </a:xfrm>
        </p:grpSpPr>
        <p:sp>
          <p:nvSpPr>
            <p:cNvPr id="6" name="Rectangle 5"/>
            <p:cNvSpPr/>
            <p:nvPr/>
          </p:nvSpPr>
          <p:spPr>
            <a:xfrm>
              <a:off x="105508" y="5048247"/>
              <a:ext cx="4391541" cy="15731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225"/>
                </a:spcBef>
              </a:pPr>
              <a:r>
                <a:rPr lang="en-US" altLang="lv-LV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proteolytic </a:t>
              </a:r>
              <a:r>
                <a:rPr lang="en-US" altLang="lv-LV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activities of proteasomes </a:t>
              </a:r>
              <a:r>
                <a:rPr lang="en-US" altLang="lv-LV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are </a:t>
              </a:r>
              <a:r>
                <a:rPr lang="en-US" altLang="lv-LV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reduced</a:t>
              </a:r>
              <a:r>
                <a:rPr lang="en-US" altLang="lv-LV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in brain tissue of </a:t>
              </a:r>
              <a:r>
                <a:rPr lang="en-US" altLang="lv-LV" sz="16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Multiple sclerosis patients</a:t>
              </a:r>
              <a:r>
                <a:rPr lang="en-US" altLang="lv-LV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The </a:t>
              </a:r>
              <a:r>
                <a:rPr lang="en-US" altLang="lv-LV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20S proteasome </a:t>
              </a:r>
              <a:r>
                <a:rPr lang="en-US" altLang="lv-LV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had been identified </a:t>
              </a:r>
              <a:r>
                <a:rPr lang="en-US" altLang="lv-LV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 a target </a:t>
              </a:r>
              <a:r>
                <a:rPr lang="en-US" altLang="lv-LV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of the humoral autoreactive </a:t>
              </a:r>
              <a:r>
                <a:rPr lang="en-US" altLang="lv-LV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immune response </a:t>
              </a:r>
              <a:r>
                <a:rPr lang="en-US" altLang="lv-LV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a major autoantigen in MS patients. </a:t>
              </a:r>
              <a:endParaRPr lang="lv-LV" altLang="lv-LV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4" name="Picture 2" descr="SaistÄ«ts attÄl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2227" y="5048247"/>
              <a:ext cx="4438961" cy="1562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471892" y="6534643"/>
              <a:ext cx="28135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lv-LV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Jansen</a:t>
              </a:r>
              <a:r>
                <a:rPr lang="lv-LV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et.al, </a:t>
              </a:r>
              <a:r>
                <a: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Front. Mol. </a:t>
              </a:r>
              <a:r>
                <a:rPr lang="fr-FR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Neurosci</a:t>
              </a:r>
              <a:r>
                <a:rPr lang="fr-F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., 2014</a:t>
              </a:r>
              <a:endParaRPr lang="lv-LV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703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954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lv-LV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 of the study</a:t>
            </a:r>
            <a:r>
              <a:rPr lang="en-US" altLang="lv-LV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1354" y="2276478"/>
            <a:ext cx="8522677" cy="2330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buNone/>
            </a:pPr>
            <a:r>
              <a:rPr lang="en-US" dirty="0"/>
              <a:t>to find </a:t>
            </a:r>
            <a:r>
              <a:rPr lang="en-US" b="1" dirty="0"/>
              <a:t>SNPs of </a:t>
            </a:r>
            <a:r>
              <a:rPr lang="en-US" b="1" dirty="0" err="1"/>
              <a:t>proteasomal</a:t>
            </a:r>
            <a:r>
              <a:rPr lang="en-US" b="1" dirty="0"/>
              <a:t> </a:t>
            </a:r>
            <a:r>
              <a:rPr lang="en-US" dirty="0"/>
              <a:t>genes</a:t>
            </a:r>
            <a:br>
              <a:rPr lang="en-US" dirty="0"/>
            </a:br>
            <a:r>
              <a:rPr lang="en-US" dirty="0"/>
              <a:t> as possible </a:t>
            </a:r>
            <a:r>
              <a:rPr lang="en-US" b="1" dirty="0"/>
              <a:t>biomarkers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for </a:t>
            </a:r>
            <a:r>
              <a:rPr lang="en-US" b="1" dirty="0"/>
              <a:t>multiple sclerosis</a:t>
            </a:r>
            <a:r>
              <a:rPr lang="en-US" dirty="0"/>
              <a:t> in Latvian population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lv-LV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712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6200"/>
            <a:ext cx="7772400" cy="762000"/>
          </a:xfrm>
        </p:spPr>
        <p:txBody>
          <a:bodyPr/>
          <a:lstStyle/>
          <a:p>
            <a:r>
              <a:rPr lang="en-US" altLang="lv-LV" sz="3600" b="1" dirty="0"/>
              <a:t>Materials and methods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5099" y="838200"/>
            <a:ext cx="8799287" cy="2466860"/>
          </a:xfrm>
        </p:spPr>
        <p:txBody>
          <a:bodyPr/>
          <a:lstStyle/>
          <a:p>
            <a:pPr marL="177800" indent="-177800">
              <a:lnSpc>
                <a:spcPct val="125000"/>
              </a:lnSpc>
              <a:spcBef>
                <a:spcPct val="25000"/>
              </a:spcBef>
            </a:pPr>
            <a:r>
              <a:rPr lang="en-US" altLang="lv-LV" sz="2400" dirty="0"/>
              <a:t>Case/control study:</a:t>
            </a:r>
          </a:p>
          <a:p>
            <a:pPr marL="88900" lvl="1" indent="176213">
              <a:spcBef>
                <a:spcPct val="25000"/>
              </a:spcBef>
            </a:pPr>
            <a:r>
              <a:rPr lang="en-US" altLang="lv-LV" sz="1800" u="sng" dirty="0"/>
              <a:t>for genotyping </a:t>
            </a:r>
            <a:r>
              <a:rPr lang="en-US" altLang="lv-LV" sz="1800" dirty="0"/>
              <a:t>280 </a:t>
            </a:r>
            <a:r>
              <a:rPr lang="en-US" altLang="lv-LV" sz="1800" dirty="0">
                <a:cs typeface="Times New Roman" panose="02020603050405020304" pitchFamily="18" charset="0"/>
              </a:rPr>
              <a:t>patients of </a:t>
            </a:r>
            <a:r>
              <a:rPr lang="en-US" sz="1800" dirty="0"/>
              <a:t>multiple sclerosis (187 with relapsing-remitting MS and 93 with secondary progressive MS) and 305 controls</a:t>
            </a:r>
            <a:endParaRPr lang="en-US" altLang="lv-LV" sz="1800" i="1" dirty="0"/>
          </a:p>
          <a:p>
            <a:pPr marL="88900" lvl="1" indent="176213">
              <a:spcBef>
                <a:spcPct val="25000"/>
              </a:spcBef>
            </a:pPr>
            <a:r>
              <a:rPr lang="en-US" altLang="lv-LV" sz="1800" u="sng" dirty="0"/>
              <a:t>for gene expression </a:t>
            </a:r>
            <a:r>
              <a:rPr lang="en-US" altLang="lv-LV" sz="1800" dirty="0"/>
              <a:t>174 </a:t>
            </a:r>
            <a:r>
              <a:rPr lang="en-US" altLang="lv-LV" sz="1800" dirty="0">
                <a:cs typeface="Times New Roman" panose="02020603050405020304" pitchFamily="18" charset="0"/>
              </a:rPr>
              <a:t>patients of </a:t>
            </a:r>
            <a:r>
              <a:rPr lang="en-US" sz="1800" dirty="0"/>
              <a:t>multiple sclerosis</a:t>
            </a:r>
            <a:r>
              <a:rPr lang="en-US" altLang="lv-LV" sz="1800" dirty="0"/>
              <a:t>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389054"/>
              </p:ext>
            </p:extLst>
          </p:nvPr>
        </p:nvGraphicFramePr>
        <p:xfrm>
          <a:off x="319314" y="2486491"/>
          <a:ext cx="8490856" cy="45331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2759">
                  <a:extLst>
                    <a:ext uri="{9D8B030D-6E8A-4147-A177-3AD203B41FA5}">
                      <a16:colId xmlns:a16="http://schemas.microsoft.com/office/drawing/2014/main" xmlns="" val="3706307226"/>
                    </a:ext>
                  </a:extLst>
                </a:gridCol>
                <a:gridCol w="1514589">
                  <a:extLst>
                    <a:ext uri="{9D8B030D-6E8A-4147-A177-3AD203B41FA5}">
                      <a16:colId xmlns:a16="http://schemas.microsoft.com/office/drawing/2014/main" xmlns="" val="2501575987"/>
                    </a:ext>
                  </a:extLst>
                </a:gridCol>
                <a:gridCol w="860034">
                  <a:extLst>
                    <a:ext uri="{9D8B030D-6E8A-4147-A177-3AD203B41FA5}">
                      <a16:colId xmlns:a16="http://schemas.microsoft.com/office/drawing/2014/main" xmlns="" val="678896977"/>
                    </a:ext>
                  </a:extLst>
                </a:gridCol>
                <a:gridCol w="3047610">
                  <a:extLst>
                    <a:ext uri="{9D8B030D-6E8A-4147-A177-3AD203B41FA5}">
                      <a16:colId xmlns:a16="http://schemas.microsoft.com/office/drawing/2014/main" xmlns="" val="3386258477"/>
                    </a:ext>
                  </a:extLst>
                </a:gridCol>
                <a:gridCol w="2165864">
                  <a:extLst>
                    <a:ext uri="{9D8B030D-6E8A-4147-A177-3AD203B41FA5}">
                      <a16:colId xmlns:a16="http://schemas.microsoft.com/office/drawing/2014/main" xmlns="" val="2413465661"/>
                    </a:ext>
                  </a:extLst>
                </a:gridCol>
              </a:tblGrid>
              <a:tr h="265911">
                <a:tc>
                  <a:txBody>
                    <a:bodyPr/>
                    <a:lstStyle/>
                    <a:p>
                      <a:pPr algn="ctr" eaLnBrk="0" hangingPunct="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spc="5" noProof="0" dirty="0">
                          <a:effectLst/>
                        </a:rPr>
                        <a:t>Group</a:t>
                      </a:r>
                      <a:endParaRPr lang="en-US" sz="1600" b="1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spc="5" noProof="0" dirty="0">
                          <a:effectLst/>
                        </a:rPr>
                        <a:t>Subtype of MS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spc="5" noProof="0" dirty="0">
                          <a:effectLst/>
                        </a:rPr>
                        <a:t>Gender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noProof="0" dirty="0">
                          <a:effectLst/>
                        </a:rPr>
                        <a:t>Number (Frequency,%, in group) 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eaLnBrk="0" hangingPunct="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noProof="0" dirty="0">
                          <a:effectLst/>
                        </a:rPr>
                        <a:t>Age (Mean</a:t>
                      </a:r>
                      <a:r>
                        <a:rPr lang="en-US" sz="1600" kern="100" spc="15" noProof="0" dirty="0">
                          <a:effectLst/>
                        </a:rPr>
                        <a:t> </a:t>
                      </a:r>
                      <a:r>
                        <a:rPr lang="en-US" sz="1600" kern="100" noProof="0" dirty="0">
                          <a:effectLst/>
                        </a:rPr>
                        <a:t>±</a:t>
                      </a:r>
                      <a:r>
                        <a:rPr lang="en-US" sz="1600" kern="100" spc="15" noProof="0" dirty="0">
                          <a:effectLst/>
                        </a:rPr>
                        <a:t> </a:t>
                      </a:r>
                      <a:r>
                        <a:rPr lang="en-US" sz="1600" kern="100" noProof="0" dirty="0">
                          <a:effectLst/>
                        </a:rPr>
                        <a:t>SD), year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80413466"/>
                  </a:ext>
                </a:extLst>
              </a:tr>
              <a:tr h="232066">
                <a:tc rowSpan="9">
                  <a:txBody>
                    <a:bodyPr/>
                    <a:lstStyle/>
                    <a:p>
                      <a:pPr algn="ctr" eaLnBrk="0" hangingPunct="0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spc="5" noProof="0" dirty="0">
                          <a:effectLst/>
                        </a:rPr>
                        <a:t>Case or MS</a:t>
                      </a:r>
                      <a:endParaRPr lang="en-US" sz="1600" b="1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 eaLnBrk="0" hangingPunct="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spc="5" noProof="0" dirty="0">
                          <a:effectLst/>
                        </a:rPr>
                        <a:t>RRMS+SPMS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spc="5" noProof="0" dirty="0">
                          <a:effectLst/>
                        </a:rPr>
                        <a:t>All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 hangingPunct="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noProof="0" dirty="0">
                          <a:effectLst/>
                        </a:rPr>
                        <a:t>280</a:t>
                      </a:r>
                      <a:endParaRPr lang="en-US" sz="1600" b="1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 hangingPunct="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noProof="0" dirty="0">
                          <a:effectLst/>
                        </a:rPr>
                        <a:t>42,77</a:t>
                      </a:r>
                      <a:r>
                        <a:rPr lang="en-US" sz="1600" kern="100" spc="15" noProof="0" dirty="0">
                          <a:effectLst/>
                        </a:rPr>
                        <a:t> </a:t>
                      </a:r>
                      <a:r>
                        <a:rPr lang="en-US" sz="1600" kern="100" noProof="0" dirty="0">
                          <a:effectLst/>
                        </a:rPr>
                        <a:t>±</a:t>
                      </a:r>
                      <a:r>
                        <a:rPr lang="en-US" sz="1600" kern="100" spc="15" noProof="0" dirty="0">
                          <a:effectLst/>
                        </a:rPr>
                        <a:t> </a:t>
                      </a:r>
                      <a:r>
                        <a:rPr lang="en-US" sz="1600" kern="100" spc="5" noProof="0" dirty="0">
                          <a:effectLst/>
                        </a:rPr>
                        <a:t>11,10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64156974"/>
                  </a:ext>
                </a:extLst>
              </a:tr>
              <a:tr h="34810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ct val="15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spc="5" noProof="0" dirty="0">
                          <a:effectLst/>
                        </a:rPr>
                        <a:t>Women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5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spc="5" noProof="0" dirty="0">
                          <a:effectLst/>
                        </a:rPr>
                        <a:t>198 (70,71)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5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noProof="0" dirty="0">
                          <a:effectLst/>
                        </a:rPr>
                        <a:t>43,21</a:t>
                      </a:r>
                      <a:r>
                        <a:rPr lang="en-US" sz="1600" kern="100" spc="15" noProof="0" dirty="0">
                          <a:effectLst/>
                        </a:rPr>
                        <a:t> </a:t>
                      </a:r>
                      <a:r>
                        <a:rPr lang="en-US" sz="1600" kern="100" noProof="0" dirty="0">
                          <a:effectLst/>
                        </a:rPr>
                        <a:t>±</a:t>
                      </a:r>
                      <a:r>
                        <a:rPr lang="en-US" sz="1600" kern="100" spc="15" noProof="0" dirty="0">
                          <a:effectLst/>
                        </a:rPr>
                        <a:t> </a:t>
                      </a:r>
                      <a:r>
                        <a:rPr lang="en-US" sz="1600" kern="100" spc="5" noProof="0" dirty="0">
                          <a:effectLst/>
                        </a:rPr>
                        <a:t>10,87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78898381"/>
                  </a:ext>
                </a:extLst>
              </a:tr>
              <a:tr h="34810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ct val="15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spc="5" noProof="0" dirty="0">
                          <a:effectLst/>
                        </a:rPr>
                        <a:t>Men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5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noProof="0" dirty="0">
                          <a:effectLst/>
                        </a:rPr>
                        <a:t>82 (29,28)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5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noProof="0" dirty="0">
                          <a:effectLst/>
                        </a:rPr>
                        <a:t>41,51</a:t>
                      </a:r>
                      <a:r>
                        <a:rPr lang="en-US" sz="1600" kern="100" spc="15" noProof="0" dirty="0">
                          <a:effectLst/>
                        </a:rPr>
                        <a:t> </a:t>
                      </a:r>
                      <a:r>
                        <a:rPr lang="en-US" sz="1600" kern="100" noProof="0" dirty="0">
                          <a:effectLst/>
                        </a:rPr>
                        <a:t>±</a:t>
                      </a:r>
                      <a:r>
                        <a:rPr lang="en-US" sz="1600" kern="100" spc="15" noProof="0" dirty="0">
                          <a:effectLst/>
                        </a:rPr>
                        <a:t> </a:t>
                      </a:r>
                      <a:r>
                        <a:rPr lang="en-US" sz="1600" kern="100" spc="5" noProof="0" dirty="0">
                          <a:effectLst/>
                        </a:rPr>
                        <a:t>11,65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91344278"/>
                  </a:ext>
                </a:extLst>
              </a:tr>
              <a:tr h="34810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eaLnBrk="0" hangingPunct="0">
                        <a:lnSpc>
                          <a:spcPct val="15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spc="5" noProof="0" dirty="0">
                          <a:effectLst/>
                        </a:rPr>
                        <a:t>RRMS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spc="5" noProof="0" dirty="0">
                          <a:effectLst/>
                        </a:rPr>
                        <a:t>All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5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spc="5" noProof="0" dirty="0">
                          <a:effectLst/>
                        </a:rPr>
                        <a:t>187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5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noProof="0" dirty="0">
                          <a:effectLst/>
                        </a:rPr>
                        <a:t>38,80</a:t>
                      </a:r>
                      <a:r>
                        <a:rPr lang="en-US" sz="1600" kern="100" spc="15" noProof="0" dirty="0">
                          <a:effectLst/>
                        </a:rPr>
                        <a:t> </a:t>
                      </a:r>
                      <a:r>
                        <a:rPr lang="en-US" sz="1600" kern="100" noProof="0" dirty="0">
                          <a:effectLst/>
                        </a:rPr>
                        <a:t>±</a:t>
                      </a:r>
                      <a:r>
                        <a:rPr lang="en-US" sz="1600" kern="100" spc="15" noProof="0" dirty="0">
                          <a:effectLst/>
                        </a:rPr>
                        <a:t> </a:t>
                      </a:r>
                      <a:r>
                        <a:rPr lang="en-US" sz="1600" kern="100" spc="5" noProof="0" dirty="0">
                          <a:effectLst/>
                        </a:rPr>
                        <a:t>9,50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06828544"/>
                  </a:ext>
                </a:extLst>
              </a:tr>
              <a:tr h="34810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ct val="15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spc="5" noProof="0" dirty="0">
                          <a:effectLst/>
                        </a:rPr>
                        <a:t>Women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5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spc="5" noProof="0" dirty="0">
                          <a:effectLst/>
                        </a:rPr>
                        <a:t>131 (70,05)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5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noProof="0" dirty="0">
                          <a:effectLst/>
                        </a:rPr>
                        <a:t>39,42</a:t>
                      </a:r>
                      <a:r>
                        <a:rPr lang="en-US" sz="1600" kern="100" spc="15" noProof="0" dirty="0">
                          <a:effectLst/>
                        </a:rPr>
                        <a:t> </a:t>
                      </a:r>
                      <a:r>
                        <a:rPr lang="en-US" sz="1600" kern="100" noProof="0" dirty="0">
                          <a:effectLst/>
                        </a:rPr>
                        <a:t>±</a:t>
                      </a:r>
                      <a:r>
                        <a:rPr lang="en-US" sz="1600" kern="100" spc="15" noProof="0" dirty="0">
                          <a:effectLst/>
                        </a:rPr>
                        <a:t> </a:t>
                      </a:r>
                      <a:r>
                        <a:rPr lang="en-US" sz="1600" kern="100" spc="5" noProof="0" dirty="0">
                          <a:effectLst/>
                        </a:rPr>
                        <a:t>9,47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39898694"/>
                  </a:ext>
                </a:extLst>
              </a:tr>
              <a:tr h="34810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ct val="15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spc="5" noProof="0" dirty="0">
                          <a:effectLst/>
                        </a:rPr>
                        <a:t>Men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5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noProof="0" dirty="0">
                          <a:effectLst/>
                        </a:rPr>
                        <a:t>56 (29,95)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5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noProof="0" dirty="0">
                          <a:effectLst/>
                        </a:rPr>
                        <a:t>37,30</a:t>
                      </a:r>
                      <a:r>
                        <a:rPr lang="en-US" sz="1600" kern="100" spc="15" noProof="0" dirty="0">
                          <a:effectLst/>
                        </a:rPr>
                        <a:t> </a:t>
                      </a:r>
                      <a:r>
                        <a:rPr lang="en-US" sz="1600" kern="100" noProof="0" dirty="0">
                          <a:effectLst/>
                        </a:rPr>
                        <a:t>±</a:t>
                      </a:r>
                      <a:r>
                        <a:rPr lang="en-US" sz="1600" kern="100" spc="15" noProof="0" dirty="0">
                          <a:effectLst/>
                        </a:rPr>
                        <a:t> </a:t>
                      </a:r>
                      <a:r>
                        <a:rPr lang="en-US" sz="1600" kern="100" spc="5" noProof="0" dirty="0">
                          <a:effectLst/>
                        </a:rPr>
                        <a:t>9,50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39883594"/>
                  </a:ext>
                </a:extLst>
              </a:tr>
              <a:tr h="34810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eaLnBrk="0" hangingPunct="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spc="5" noProof="0" dirty="0">
                          <a:effectLst/>
                        </a:rPr>
                        <a:t>SPMS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spc="5" noProof="0" dirty="0">
                          <a:effectLst/>
                        </a:rPr>
                        <a:t>All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5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spc="5" noProof="0" dirty="0">
                          <a:effectLst/>
                        </a:rPr>
                        <a:t>93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5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noProof="0" dirty="0">
                          <a:effectLst/>
                        </a:rPr>
                        <a:t>50,56</a:t>
                      </a:r>
                      <a:r>
                        <a:rPr lang="en-US" sz="1600" kern="100" spc="15" noProof="0" dirty="0">
                          <a:effectLst/>
                        </a:rPr>
                        <a:t> </a:t>
                      </a:r>
                      <a:r>
                        <a:rPr lang="en-US" sz="1600" kern="100" noProof="0" dirty="0">
                          <a:effectLst/>
                        </a:rPr>
                        <a:t>±</a:t>
                      </a:r>
                      <a:r>
                        <a:rPr lang="en-US" sz="1600" kern="100" spc="15" noProof="0" dirty="0">
                          <a:effectLst/>
                        </a:rPr>
                        <a:t> </a:t>
                      </a:r>
                      <a:r>
                        <a:rPr lang="en-US" sz="1600" kern="100" spc="5" noProof="0" dirty="0">
                          <a:effectLst/>
                        </a:rPr>
                        <a:t>9,88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06469333"/>
                  </a:ext>
                </a:extLst>
              </a:tr>
              <a:tr h="34810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ct val="15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spc="5" noProof="0" dirty="0">
                          <a:effectLst/>
                        </a:rPr>
                        <a:t>Women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5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noProof="0" dirty="0">
                          <a:effectLst/>
                        </a:rPr>
                        <a:t>67 (72,04)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5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noProof="0" dirty="0">
                          <a:effectLst/>
                        </a:rPr>
                        <a:t>50,61</a:t>
                      </a:r>
                      <a:r>
                        <a:rPr lang="en-US" sz="1600" kern="100" spc="15" noProof="0" dirty="0">
                          <a:effectLst/>
                        </a:rPr>
                        <a:t> </a:t>
                      </a:r>
                      <a:r>
                        <a:rPr lang="en-US" sz="1600" kern="100" noProof="0" dirty="0">
                          <a:effectLst/>
                        </a:rPr>
                        <a:t>±</a:t>
                      </a:r>
                      <a:r>
                        <a:rPr lang="en-US" sz="1600" kern="100" spc="15" noProof="0" dirty="0">
                          <a:effectLst/>
                        </a:rPr>
                        <a:t> </a:t>
                      </a:r>
                      <a:r>
                        <a:rPr lang="en-US" sz="1600" kern="100" spc="5" noProof="0" dirty="0">
                          <a:effectLst/>
                        </a:rPr>
                        <a:t>9,53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8127823"/>
                  </a:ext>
                </a:extLst>
              </a:tr>
              <a:tr h="34810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ct val="15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spc="5" noProof="0" dirty="0">
                          <a:effectLst/>
                        </a:rPr>
                        <a:t>Men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5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noProof="0" dirty="0">
                          <a:effectLst/>
                        </a:rPr>
                        <a:t>26 (27,95)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5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noProof="0" dirty="0">
                          <a:effectLst/>
                        </a:rPr>
                        <a:t>50,42</a:t>
                      </a:r>
                      <a:r>
                        <a:rPr lang="en-US" sz="1600" kern="100" spc="15" noProof="0" dirty="0">
                          <a:effectLst/>
                        </a:rPr>
                        <a:t> </a:t>
                      </a:r>
                      <a:r>
                        <a:rPr lang="en-US" sz="1600" kern="100" noProof="0" dirty="0">
                          <a:effectLst/>
                        </a:rPr>
                        <a:t>±</a:t>
                      </a:r>
                      <a:r>
                        <a:rPr lang="en-US" sz="1600" kern="100" spc="15" noProof="0" dirty="0">
                          <a:effectLst/>
                        </a:rPr>
                        <a:t> </a:t>
                      </a:r>
                      <a:r>
                        <a:rPr lang="en-US" sz="1600" kern="100" spc="5" noProof="0" dirty="0">
                          <a:effectLst/>
                        </a:rPr>
                        <a:t>10,92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15983071"/>
                  </a:ext>
                </a:extLst>
              </a:tr>
              <a:tr h="34810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noProof="0" dirty="0">
                          <a:effectLst/>
                        </a:rPr>
                        <a:t>Control</a:t>
                      </a:r>
                      <a:endParaRPr lang="en-US" sz="1600" b="1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 eaLnBrk="0" hangingPunct="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noProof="0" dirty="0">
                          <a:effectLst/>
                        </a:rPr>
                        <a:t>-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eaLnBrk="0" hangingPunct="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spc="5" noProof="0" dirty="0">
                          <a:effectLst/>
                        </a:rPr>
                        <a:t>All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5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noProof="0" dirty="0">
                          <a:effectLst/>
                        </a:rPr>
                        <a:t>305</a:t>
                      </a:r>
                      <a:endParaRPr lang="en-US" sz="1600" b="1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noProof="0" dirty="0">
                          <a:effectLst/>
                        </a:rPr>
                        <a:t>38,80 ± 10,54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44756453"/>
                  </a:ext>
                </a:extLst>
              </a:tr>
              <a:tr h="348100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ct val="150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spc="5" noProof="0" dirty="0">
                          <a:effectLst/>
                        </a:rPr>
                        <a:t>Women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5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noProof="0" dirty="0">
                          <a:effectLst/>
                        </a:rPr>
                        <a:t>179 (58,69)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noProof="0" dirty="0">
                          <a:effectLst/>
                        </a:rPr>
                        <a:t>38,78 ± 11,52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60643724"/>
                  </a:ext>
                </a:extLst>
              </a:tr>
              <a:tr h="348100">
                <a:tc v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eaLnBrk="0" hangingPunct="0">
                        <a:lnSpc>
                          <a:spcPct val="15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spc="5" noProof="0" dirty="0">
                          <a:effectLst/>
                        </a:rPr>
                        <a:t>Men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 hangingPunct="0">
                        <a:lnSpc>
                          <a:spcPct val="15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noProof="0" dirty="0">
                          <a:effectLst/>
                        </a:rPr>
                        <a:t>126 (41,31)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eaLnBrk="0" hangingPunct="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noProof="0" dirty="0">
                          <a:effectLst/>
                        </a:rPr>
                        <a:t>37,22 ± 9,33</a:t>
                      </a:r>
                      <a:endParaRPr lang="en-US" sz="1600" kern="100" noProof="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2332439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6200"/>
            <a:ext cx="7772400" cy="762000"/>
          </a:xfrm>
        </p:spPr>
        <p:txBody>
          <a:bodyPr/>
          <a:lstStyle/>
          <a:p>
            <a:r>
              <a:rPr lang="en-US" altLang="lv-LV" sz="3600" b="1" dirty="0"/>
              <a:t>Materials and methods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5482" y="1228920"/>
            <a:ext cx="4743449" cy="2120681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ct val="25000"/>
              </a:spcBef>
            </a:pPr>
            <a:r>
              <a:rPr lang="lv-LV" altLang="lv-LV" sz="2400" u="sng" dirty="0" err="1"/>
              <a:t>Single</a:t>
            </a:r>
            <a:r>
              <a:rPr lang="lv-LV" altLang="lv-LV" sz="2400" u="sng" dirty="0"/>
              <a:t> </a:t>
            </a:r>
            <a:r>
              <a:rPr lang="lv-LV" altLang="lv-LV" sz="2400" u="sng" dirty="0" err="1"/>
              <a:t>nucleotide</a:t>
            </a:r>
            <a:r>
              <a:rPr lang="en-US" altLang="lv-LV" sz="2400" u="sng" dirty="0"/>
              <a:t> </a:t>
            </a:r>
            <a:r>
              <a:rPr lang="en-US" altLang="lv-LV" sz="2400" u="sng" dirty="0">
                <a:cs typeface="Times New Roman" panose="02020603050405020304" pitchFamily="18" charset="0"/>
              </a:rPr>
              <a:t>polymorphisms</a:t>
            </a:r>
            <a:r>
              <a:rPr lang="en-US" altLang="lv-LV" sz="2400" dirty="0">
                <a:cs typeface="Times New Roman" panose="02020603050405020304" pitchFamily="18" charset="0"/>
              </a:rPr>
              <a:t>:</a:t>
            </a:r>
            <a:endParaRPr lang="en-US" altLang="lv-LV" sz="2400" dirty="0"/>
          </a:p>
          <a:p>
            <a:pPr marL="539750" lvl="1" indent="-274638">
              <a:lnSpc>
                <a:spcPct val="125000"/>
              </a:lnSpc>
              <a:spcBef>
                <a:spcPct val="25000"/>
              </a:spcBef>
            </a:pPr>
            <a:r>
              <a:rPr lang="lv-LV" sz="1800" dirty="0"/>
              <a:t>r</a:t>
            </a:r>
            <a:r>
              <a:rPr lang="en-US" sz="1800" dirty="0"/>
              <a:t>s2277460</a:t>
            </a:r>
            <a:r>
              <a:rPr lang="lv-LV" sz="1800" dirty="0"/>
              <a:t>: c.-110C&gt;A </a:t>
            </a:r>
            <a:r>
              <a:rPr lang="lv-LV" sz="1800" dirty="0" err="1"/>
              <a:t>of</a:t>
            </a:r>
            <a:r>
              <a:rPr lang="lv-LV" sz="1800" dirty="0"/>
              <a:t> </a:t>
            </a:r>
            <a:r>
              <a:rPr lang="en-US" altLang="lv-LV" sz="1800" i="1" dirty="0"/>
              <a:t>PSMA6</a:t>
            </a:r>
            <a:r>
              <a:rPr lang="en-US" altLang="lv-LV" sz="1800" dirty="0"/>
              <a:t> gene</a:t>
            </a:r>
          </a:p>
          <a:p>
            <a:pPr marL="539750" lvl="1" indent="-274638">
              <a:lnSpc>
                <a:spcPct val="90000"/>
              </a:lnSpc>
              <a:spcBef>
                <a:spcPct val="25000"/>
              </a:spcBef>
            </a:pPr>
            <a:r>
              <a:rPr lang="en-US" sz="1800" dirty="0"/>
              <a:t>rs1048990</a:t>
            </a:r>
            <a:r>
              <a:rPr lang="en-US" altLang="lv-LV" sz="1800" dirty="0"/>
              <a:t> </a:t>
            </a:r>
            <a:r>
              <a:rPr lang="lv-LV" sz="1800" dirty="0"/>
              <a:t>c.-8C&gt;G  </a:t>
            </a:r>
            <a:r>
              <a:rPr lang="lv-LV" sz="1800" dirty="0" err="1"/>
              <a:t>of</a:t>
            </a:r>
            <a:r>
              <a:rPr lang="lv-LV" sz="1800" dirty="0"/>
              <a:t> </a:t>
            </a:r>
            <a:r>
              <a:rPr lang="en-US" altLang="lv-LV" sz="1800" i="1" dirty="0"/>
              <a:t>PSMA6</a:t>
            </a:r>
            <a:r>
              <a:rPr lang="en-US" altLang="lv-LV" sz="1800" dirty="0"/>
              <a:t> gene</a:t>
            </a:r>
          </a:p>
          <a:p>
            <a:pPr marL="539750" lvl="1" indent="-274638">
              <a:lnSpc>
                <a:spcPct val="125000"/>
              </a:lnSpc>
              <a:spcBef>
                <a:spcPct val="25000"/>
              </a:spcBef>
            </a:pPr>
            <a:r>
              <a:rPr lang="en-US" sz="1800" dirty="0"/>
              <a:t>rs2295826</a:t>
            </a:r>
            <a:r>
              <a:rPr lang="en-US" altLang="lv-LV" sz="1800" dirty="0"/>
              <a:t> </a:t>
            </a:r>
            <a:r>
              <a:rPr lang="lv-LV" sz="1800" dirty="0"/>
              <a:t>c.86-104A&gt;G </a:t>
            </a:r>
            <a:r>
              <a:rPr lang="lv-LV" sz="1800" dirty="0" err="1"/>
              <a:t>of</a:t>
            </a:r>
            <a:r>
              <a:rPr lang="lv-LV" sz="1800" dirty="0"/>
              <a:t> </a:t>
            </a:r>
            <a:r>
              <a:rPr lang="en-US" altLang="lv-LV" sz="1800" i="1" dirty="0"/>
              <a:t>PSM</a:t>
            </a:r>
            <a:r>
              <a:rPr lang="lv-LV" altLang="lv-LV" sz="1800" i="1" dirty="0"/>
              <a:t>C</a:t>
            </a:r>
            <a:r>
              <a:rPr lang="en-US" altLang="lv-LV" sz="1800" i="1" dirty="0"/>
              <a:t>6</a:t>
            </a:r>
            <a:r>
              <a:rPr lang="en-US" altLang="lv-LV" sz="1800" dirty="0"/>
              <a:t> </a:t>
            </a:r>
            <a:r>
              <a:rPr lang="lv-LV" altLang="lv-LV" sz="1800" dirty="0"/>
              <a:t>g</a:t>
            </a:r>
            <a:r>
              <a:rPr lang="en-US" altLang="lv-LV" sz="1800" dirty="0" err="1"/>
              <a:t>ene</a:t>
            </a:r>
            <a:endParaRPr lang="en-US" altLang="lv-LV" sz="1800" dirty="0"/>
          </a:p>
          <a:p>
            <a:pPr marL="539750" lvl="1" indent="-274638">
              <a:lnSpc>
                <a:spcPct val="125000"/>
              </a:lnSpc>
              <a:spcBef>
                <a:spcPct val="25000"/>
              </a:spcBef>
            </a:pPr>
            <a:r>
              <a:rPr lang="en-US" sz="1800" dirty="0"/>
              <a:t>rs2295827</a:t>
            </a:r>
            <a:r>
              <a:rPr lang="en-US" altLang="lv-LV" sz="1800" dirty="0"/>
              <a:t> </a:t>
            </a:r>
            <a:r>
              <a:rPr lang="lv-LV" sz="1800" dirty="0"/>
              <a:t>c.86-46C&gt;T </a:t>
            </a:r>
            <a:r>
              <a:rPr lang="lv-LV" altLang="lv-LV" sz="1800" dirty="0" err="1"/>
              <a:t>of</a:t>
            </a:r>
            <a:r>
              <a:rPr lang="lv-LV" altLang="lv-LV" sz="1800" dirty="0"/>
              <a:t> </a:t>
            </a:r>
            <a:r>
              <a:rPr lang="en-US" altLang="lv-LV" sz="1800" i="1" dirty="0"/>
              <a:t>PSM</a:t>
            </a:r>
            <a:r>
              <a:rPr lang="lv-LV" altLang="lv-LV" sz="1800" i="1" dirty="0"/>
              <a:t>C</a:t>
            </a:r>
            <a:r>
              <a:rPr lang="en-US" altLang="lv-LV" sz="1800" i="1" dirty="0"/>
              <a:t>6</a:t>
            </a:r>
            <a:r>
              <a:rPr lang="en-US" altLang="lv-LV" sz="1800" dirty="0"/>
              <a:t> gene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33735" y="4132366"/>
            <a:ext cx="822885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lv-LV" sz="2400" dirty="0"/>
              <a:t> </a:t>
            </a:r>
            <a:r>
              <a:rPr lang="lv-LV" altLang="lv-LV" sz="2400" u="sng" dirty="0" err="1"/>
              <a:t>Analyze</a:t>
            </a:r>
            <a:r>
              <a:rPr lang="lv-LV" altLang="lv-LV" sz="2400" u="sng" dirty="0"/>
              <a:t> </a:t>
            </a:r>
            <a:r>
              <a:rPr lang="lv-LV" altLang="lv-LV" sz="2400" u="sng" dirty="0" err="1"/>
              <a:t>methods</a:t>
            </a:r>
            <a:endParaRPr lang="en-US" altLang="lv-LV" sz="2400" u="sng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39133" y="4653406"/>
            <a:ext cx="5192485" cy="2012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9388" indent="-15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2550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33488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41475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indent="360363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altLang="lv-LV" sz="2000" u="sng" dirty="0"/>
              <a:t>For genotyping </a:t>
            </a:r>
            <a:r>
              <a:rPr lang="en-US" altLang="lv-LV" sz="2000" dirty="0"/>
              <a:t>was used allele specific PCR and restriction enzyme site polymorphism meth</a:t>
            </a:r>
            <a:r>
              <a:rPr lang="lv-LV" altLang="lv-LV" sz="2000" dirty="0"/>
              <a:t>od</a:t>
            </a:r>
            <a:r>
              <a:rPr lang="en-US" altLang="lv-LV" sz="2000" dirty="0"/>
              <a:t>.</a:t>
            </a:r>
            <a:endParaRPr lang="lv-LV" altLang="lv-LV" sz="2000" dirty="0"/>
          </a:p>
          <a:p>
            <a:pPr indent="360363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altLang="lv-LV" sz="2000" dirty="0"/>
              <a:t>For </a:t>
            </a:r>
            <a:r>
              <a:rPr lang="en-US" altLang="lv-LV" sz="2000" u="sng" dirty="0"/>
              <a:t>gene expression </a:t>
            </a:r>
            <a:r>
              <a:rPr lang="en-US" altLang="lv-LV" sz="2000" dirty="0"/>
              <a:t>was used qPCR</a:t>
            </a:r>
          </a:p>
        </p:txBody>
      </p:sp>
      <p:pic>
        <p:nvPicPr>
          <p:cNvPr id="1026" name="Picture 2" descr="SaistÄ«ts attÄ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574" y="5058429"/>
            <a:ext cx="2000542" cy="166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 descr="elektroforeze_eng"/>
          <p:cNvPicPr>
            <a:picLocks noChangeAspect="1" noChangeArrowheads="1"/>
          </p:cNvPicPr>
          <p:nvPr/>
        </p:nvPicPr>
        <p:blipFill>
          <a:blip r:embed="rId4">
            <a:lum bright="18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8" b="15993"/>
          <a:stretch>
            <a:fillRect/>
          </a:stretch>
        </p:blipFill>
        <p:spPr bwMode="auto">
          <a:xfrm>
            <a:off x="5323114" y="4099837"/>
            <a:ext cx="2145231" cy="165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h14_e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70"/>
          <a:stretch/>
        </p:blipFill>
        <p:spPr bwMode="auto">
          <a:xfrm>
            <a:off x="4978481" y="767090"/>
            <a:ext cx="2803443" cy="314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303792" y="2075708"/>
            <a:ext cx="2011283" cy="41984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006138" y="2348333"/>
            <a:ext cx="2289887" cy="41065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483865" y="2758989"/>
            <a:ext cx="1831210" cy="61286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48162" y="3186440"/>
            <a:ext cx="1966913" cy="31549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457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76200"/>
            <a:ext cx="7772400" cy="762000"/>
          </a:xfrm>
        </p:spPr>
        <p:txBody>
          <a:bodyPr/>
          <a:lstStyle/>
          <a:p>
            <a:r>
              <a:rPr lang="en-US" altLang="lv-LV" sz="3600" b="1" dirty="0"/>
              <a:t>Materials and methods</a:t>
            </a: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688075"/>
            <a:ext cx="700672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lv-LV" sz="2400" dirty="0"/>
              <a:t> Statistic method</a:t>
            </a:r>
            <a:r>
              <a:rPr lang="lv-LV" altLang="lv-LV" sz="2400" dirty="0"/>
              <a:t>s </a:t>
            </a:r>
            <a:r>
              <a:rPr lang="lv-LV" altLang="lv-LV" sz="2400" dirty="0" err="1"/>
              <a:t>with</a:t>
            </a:r>
            <a:r>
              <a:rPr lang="lv-LV" altLang="lv-LV" sz="2400" dirty="0"/>
              <a:t> IBM SPSS </a:t>
            </a:r>
            <a:r>
              <a:rPr lang="lv-LV" altLang="lv-LV" sz="2400" dirty="0" err="1"/>
              <a:t>Statistics</a:t>
            </a:r>
            <a:r>
              <a:rPr lang="lv-LV" altLang="lv-LV" sz="2400" dirty="0"/>
              <a:t> v.25 </a:t>
            </a:r>
            <a:endParaRPr lang="en-US" altLang="lv-LV" sz="2400" dirty="0"/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71126" y="1221475"/>
            <a:ext cx="9072874" cy="544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360363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lv-LV" sz="2000" i="1" u="sng" dirty="0"/>
              <a:t>For genotyping </a:t>
            </a:r>
            <a:r>
              <a:rPr lang="en-US" altLang="lv-LV" sz="2000" dirty="0"/>
              <a:t>results was analyzed :</a:t>
            </a:r>
          </a:p>
          <a:p>
            <a:pPr marL="263525" lvl="1" indent="-176213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lv-LV" sz="2000" b="1" dirty="0" err="1"/>
              <a:t>Hardi</a:t>
            </a:r>
            <a:r>
              <a:rPr lang="en-US" altLang="lv-LV" sz="2000" b="1" dirty="0"/>
              <a:t>-Weinberg equilibrium </a:t>
            </a:r>
            <a:r>
              <a:rPr lang="en-US" sz="2000" dirty="0"/>
              <a:t>by using test of</a:t>
            </a:r>
            <a:r>
              <a:rPr lang="en-US" altLang="lv-LV" sz="2000" dirty="0"/>
              <a:t> </a:t>
            </a:r>
            <a:r>
              <a:rPr lang="en-US" sz="2000" dirty="0"/>
              <a:t>χ</a:t>
            </a:r>
            <a:r>
              <a:rPr lang="en-US" sz="2000" baseline="30000" dirty="0"/>
              <a:t>2</a:t>
            </a:r>
            <a:r>
              <a:rPr lang="en-US" sz="2000" dirty="0"/>
              <a:t> criteria or Fisher exact test between obtained and expected values;</a:t>
            </a:r>
            <a:endParaRPr lang="en-US" altLang="lv-LV" sz="2000" dirty="0"/>
          </a:p>
          <a:p>
            <a:pPr marL="263525" lvl="1" indent="-176213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lv-LV" sz="2000" dirty="0"/>
              <a:t>commitment between SNPs </a:t>
            </a:r>
            <a:r>
              <a:rPr lang="en-US" sz="2000" dirty="0"/>
              <a:t>by using </a:t>
            </a:r>
            <a:r>
              <a:rPr lang="en-US" sz="2000" b="1" dirty="0"/>
              <a:t>linkage disequilibrium </a:t>
            </a:r>
            <a:r>
              <a:rPr lang="en-US" sz="2000" dirty="0"/>
              <a:t>test;</a:t>
            </a:r>
            <a:endParaRPr lang="en-US" altLang="lv-LV" sz="2000" dirty="0"/>
          </a:p>
          <a:p>
            <a:pPr marL="263525" lvl="1" indent="-176213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lv-LV" sz="2000" dirty="0"/>
              <a:t>difference between groups </a:t>
            </a:r>
            <a:r>
              <a:rPr lang="en-US" sz="2000" dirty="0"/>
              <a:t>by using test of</a:t>
            </a:r>
            <a:r>
              <a:rPr lang="en-US" altLang="lv-LV" sz="2000" dirty="0"/>
              <a:t> </a:t>
            </a:r>
            <a:r>
              <a:rPr lang="en-US" sz="2000" b="1" dirty="0"/>
              <a:t>χ</a:t>
            </a:r>
            <a:r>
              <a:rPr lang="en-US" sz="2000" b="1" baseline="30000" dirty="0"/>
              <a:t>2</a:t>
            </a:r>
            <a:r>
              <a:rPr lang="en-US" sz="2000" b="1" dirty="0"/>
              <a:t> criteria</a:t>
            </a:r>
            <a:r>
              <a:rPr lang="en-US" sz="2000" dirty="0"/>
              <a:t> (</a:t>
            </a:r>
            <a:r>
              <a:rPr lang="en-US" sz="2000" dirty="0" err="1"/>
              <a:t>Pirson</a:t>
            </a:r>
            <a:r>
              <a:rPr lang="en-US" sz="2000" dirty="0"/>
              <a:t> χ</a:t>
            </a:r>
            <a:r>
              <a:rPr lang="en-US" sz="2000" baseline="30000" dirty="0"/>
              <a:t>2</a:t>
            </a:r>
            <a:r>
              <a:rPr lang="en-US" sz="2000" dirty="0"/>
              <a:t> test) or </a:t>
            </a:r>
            <a:r>
              <a:rPr lang="en-US" sz="2000" b="1" dirty="0"/>
              <a:t>Fisher exact test (with Monte </a:t>
            </a:r>
            <a:r>
              <a:rPr lang="en-US" sz="2000" b="1" dirty="0" err="1"/>
              <a:t>Karlo</a:t>
            </a:r>
            <a:r>
              <a:rPr lang="en-US" sz="2000" b="1" dirty="0"/>
              <a:t> permutation)</a:t>
            </a:r>
            <a:r>
              <a:rPr lang="en-US" sz="2000" dirty="0"/>
              <a:t>;</a:t>
            </a:r>
          </a:p>
          <a:p>
            <a:pPr marL="263525" lvl="1" indent="-176213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clinical significance of differences by using </a:t>
            </a:r>
            <a:r>
              <a:rPr lang="en-US" sz="2000" b="1" dirty="0"/>
              <a:t>Odds ratio (OR) </a:t>
            </a:r>
            <a:r>
              <a:rPr lang="en-US" sz="2000" dirty="0"/>
              <a:t>with additive and multiplicative model.</a:t>
            </a:r>
            <a:endParaRPr lang="en-US" altLang="lv-LV" sz="2000" dirty="0"/>
          </a:p>
          <a:p>
            <a:pPr indent="360363">
              <a:lnSpc>
                <a:spcPct val="125000"/>
              </a:lnSpc>
              <a:buFont typeface="Wingdings" panose="05000000000000000000" pitchFamily="2" charset="2"/>
              <a:buChar char="Ø"/>
            </a:pPr>
            <a:r>
              <a:rPr lang="en-US" altLang="lv-LV" sz="2000" dirty="0"/>
              <a:t>For </a:t>
            </a:r>
            <a:r>
              <a:rPr lang="en-US" altLang="lv-LV" sz="2000" i="1" u="sng" dirty="0"/>
              <a:t>gene expression </a:t>
            </a:r>
            <a:r>
              <a:rPr lang="en-US" altLang="lv-LV" sz="2000" dirty="0"/>
              <a:t>results was analyzed:</a:t>
            </a:r>
          </a:p>
          <a:p>
            <a:pPr marL="452438" lvl="1" indent="-276225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lv-LV" sz="2000" b="1" dirty="0"/>
              <a:t>normal-distribution</a:t>
            </a:r>
            <a:r>
              <a:rPr lang="en-US" altLang="lv-LV" sz="2000" dirty="0"/>
              <a:t> </a:t>
            </a:r>
            <a:r>
              <a:rPr lang="en-US" sz="2000" dirty="0"/>
              <a:t>by using</a:t>
            </a:r>
            <a:r>
              <a:rPr lang="en-US" altLang="lv-LV" sz="2000" dirty="0"/>
              <a:t> </a:t>
            </a:r>
            <a:r>
              <a:rPr lang="en-US" sz="2000" dirty="0"/>
              <a:t>Kolmogorov-Smirnov (if N &gt;50) </a:t>
            </a:r>
            <a:r>
              <a:rPr lang="en-US" altLang="lv-LV" sz="2000" dirty="0"/>
              <a:t>or </a:t>
            </a:r>
            <a:r>
              <a:rPr lang="en-US" sz="2000" dirty="0"/>
              <a:t>Shapiro – Wilk (N &lt; 50) tests;</a:t>
            </a:r>
            <a:r>
              <a:rPr lang="en-US" altLang="lv-LV" sz="2000" dirty="0"/>
              <a:t> </a:t>
            </a:r>
          </a:p>
          <a:p>
            <a:pPr marL="452438" lvl="1" indent="-276225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lv-LV" sz="2000" dirty="0"/>
              <a:t>difference between groups </a:t>
            </a:r>
            <a:r>
              <a:rPr lang="en-US" sz="2000" dirty="0"/>
              <a:t>by using</a:t>
            </a:r>
            <a:r>
              <a:rPr lang="en-US" altLang="lv-LV" sz="2000" dirty="0"/>
              <a:t> </a:t>
            </a:r>
            <a:r>
              <a:rPr lang="en-US" altLang="lv-LV" sz="2000" b="1" dirty="0"/>
              <a:t>T test</a:t>
            </a:r>
            <a:r>
              <a:rPr lang="en-US" altLang="lv-LV" sz="2000" dirty="0"/>
              <a:t> or </a:t>
            </a:r>
            <a:r>
              <a:rPr lang="en-US" altLang="lv-LV" sz="2000" b="1" dirty="0"/>
              <a:t>Mann Whitney U test </a:t>
            </a:r>
            <a:r>
              <a:rPr lang="en-US" altLang="lv-LV" sz="2000" dirty="0"/>
              <a:t>for two groups or </a:t>
            </a:r>
            <a:r>
              <a:rPr lang="en-US" altLang="lv-LV" sz="2000" b="1" dirty="0"/>
              <a:t>ANOVA</a:t>
            </a:r>
            <a:r>
              <a:rPr lang="en-US" altLang="lv-LV" sz="2000" dirty="0"/>
              <a:t> or </a:t>
            </a:r>
            <a:r>
              <a:rPr lang="en-US" sz="2000" b="1" dirty="0" err="1"/>
              <a:t>Kruskal-Walis</a:t>
            </a:r>
            <a:r>
              <a:rPr lang="en-US" sz="2000" dirty="0"/>
              <a:t> test for more than two groups;</a:t>
            </a:r>
            <a:endParaRPr lang="en-US" altLang="lv-LV" sz="2000" dirty="0"/>
          </a:p>
          <a:p>
            <a:pPr marL="452438" lvl="1" indent="-276225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altLang="lv-LV" sz="2000" dirty="0"/>
              <a:t>for association with genotyping results </a:t>
            </a:r>
            <a:r>
              <a:rPr lang="en-US" sz="2000" dirty="0"/>
              <a:t>by using</a:t>
            </a:r>
            <a:r>
              <a:rPr lang="en-US" altLang="lv-LV" sz="2000" dirty="0"/>
              <a:t> </a:t>
            </a:r>
            <a:r>
              <a:rPr lang="en-US" altLang="lv-LV" sz="2000" b="1" dirty="0"/>
              <a:t>eta (η)</a:t>
            </a:r>
            <a:r>
              <a:rPr lang="en-US" altLang="lv-LV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5596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6380" y="2197404"/>
            <a:ext cx="7772400" cy="986469"/>
          </a:xfrm>
        </p:spPr>
        <p:txBody>
          <a:bodyPr/>
          <a:lstStyle/>
          <a:p>
            <a:r>
              <a:rPr lang="en-US" altLang="lv-LV" sz="4800" b="1" dirty="0"/>
              <a:t>Results of the study</a:t>
            </a:r>
          </a:p>
        </p:txBody>
      </p:sp>
    </p:spTree>
    <p:extLst>
      <p:ext uri="{BB962C8B-B14F-4D97-AF65-F5344CB8AC3E}">
        <p14:creationId xmlns:p14="http://schemas.microsoft.com/office/powerpoint/2010/main" val="1200838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6661"/>
            <a:ext cx="9144000" cy="520700"/>
          </a:xfrm>
        </p:spPr>
        <p:txBody>
          <a:bodyPr/>
          <a:lstStyle/>
          <a:p>
            <a:r>
              <a:rPr lang="en-US" altLang="lv-LV" sz="3600" b="1" dirty="0"/>
              <a:t>Case/control study of </a:t>
            </a:r>
            <a:r>
              <a:rPr lang="en-US" sz="3600" b="1" dirty="0"/>
              <a:t>c.-110C&gt;A of </a:t>
            </a:r>
            <a:r>
              <a:rPr lang="en-US" altLang="lv-LV" sz="3600" b="1" dirty="0"/>
              <a:t>PSMA6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59742" y="107663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lv-LV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78" y="1251343"/>
            <a:ext cx="4356175" cy="3366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648" y="2287291"/>
            <a:ext cx="4436532" cy="34282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330" y="4561358"/>
            <a:ext cx="44068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90000"/>
                </a:solidFill>
              </a:rPr>
              <a:t>No statistically significant difference of frequencies of alleles and genotypes of rs2277460 or c-110C&gt;A of PSMA6 in control and case samples.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84214" y="789678"/>
            <a:ext cx="1935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/>
              <a:t>Alelle</a:t>
            </a:r>
            <a:r>
              <a:rPr lang="lv-LV" dirty="0"/>
              <a:t>: C </a:t>
            </a:r>
            <a:r>
              <a:rPr lang="lv-LV" dirty="0" err="1"/>
              <a:t>vs</a:t>
            </a:r>
            <a:r>
              <a:rPr lang="lv-LV" dirty="0"/>
              <a:t> 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90208" y="1689860"/>
            <a:ext cx="2808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/>
              <a:t>Genotype</a:t>
            </a:r>
            <a:r>
              <a:rPr lang="lv-LV" dirty="0"/>
              <a:t>: CC </a:t>
            </a:r>
            <a:r>
              <a:rPr lang="lv-LV" dirty="0" err="1"/>
              <a:t>vs</a:t>
            </a:r>
            <a:r>
              <a:rPr lang="lv-LV" dirty="0"/>
              <a:t> CA</a:t>
            </a:r>
          </a:p>
        </p:txBody>
      </p:sp>
    </p:spTree>
    <p:extLst>
      <p:ext uri="{BB962C8B-B14F-4D97-AF65-F5344CB8AC3E}">
        <p14:creationId xmlns:p14="http://schemas.microsoft.com/office/powerpoint/2010/main" val="411887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CC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8856</TotalTime>
  <Words>1611</Words>
  <Application>Microsoft Office PowerPoint</Application>
  <PresentationFormat>Slaidrāde ekrānā (4:3)</PresentationFormat>
  <Paragraphs>176</Paragraphs>
  <Slides>23</Slides>
  <Notes>16</Notes>
  <HiddenSlides>0</HiddenSlides>
  <MMClips>0</MMClips>
  <ScaleCrop>false</ScaleCrop>
  <HeadingPairs>
    <vt:vector size="6" baseType="variant">
      <vt:variant>
        <vt:lpstr>Lietotie fonti</vt:lpstr>
      </vt:variant>
      <vt:variant>
        <vt:i4>10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23</vt:i4>
      </vt:variant>
    </vt:vector>
  </HeadingPairs>
  <TitlesOfParts>
    <vt:vector size="34" baseType="lpstr">
      <vt:lpstr>맑은 고딕</vt:lpstr>
      <vt:lpstr>Microsoft YaHei</vt:lpstr>
      <vt:lpstr>SimSun</vt:lpstr>
      <vt:lpstr>Arial</vt:lpstr>
      <vt:lpstr>Batang</vt:lpstr>
      <vt:lpstr>Calibri</vt:lpstr>
      <vt:lpstr>굴림</vt:lpstr>
      <vt:lpstr>Mangal</vt:lpstr>
      <vt:lpstr>Times New Roman</vt:lpstr>
      <vt:lpstr>Wingdings</vt:lpstr>
      <vt:lpstr>Default Design</vt:lpstr>
      <vt:lpstr>PowerPoint prezentācija</vt:lpstr>
      <vt:lpstr>PowerPoint prezentācija</vt:lpstr>
      <vt:lpstr>PowerPoint prezentācija</vt:lpstr>
      <vt:lpstr>Aim of the study </vt:lpstr>
      <vt:lpstr>Materials and methods</vt:lpstr>
      <vt:lpstr>Materials and methods</vt:lpstr>
      <vt:lpstr>Materials and methods</vt:lpstr>
      <vt:lpstr>Results of the study</vt:lpstr>
      <vt:lpstr>Case/control study of c.-110C&gt;A of PSMA6</vt:lpstr>
      <vt:lpstr>Case/control study of c.-110C&gt;A of PSMA6</vt:lpstr>
      <vt:lpstr>Case/control study of PSMC6</vt:lpstr>
      <vt:lpstr>Case/control study of PSMC6</vt:lpstr>
      <vt:lpstr>Case/control study of PSMC6</vt:lpstr>
      <vt:lpstr>Case/control study of PSMC6</vt:lpstr>
      <vt:lpstr>Cohort study of response to INF therapy</vt:lpstr>
      <vt:lpstr>Expression level of PSMA6</vt:lpstr>
      <vt:lpstr>Expression level of PSMA6</vt:lpstr>
      <vt:lpstr>Expression level of PSMA6</vt:lpstr>
      <vt:lpstr>Expression level of PSMA6</vt:lpstr>
      <vt:lpstr>Expression level of genes</vt:lpstr>
      <vt:lpstr>Expression level of genes</vt:lpstr>
      <vt:lpstr>Conclusions</vt:lpstr>
      <vt:lpstr>Thank you for your attention! 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Ilva</dc:creator>
  <cp:lastModifiedBy>Laureta Busevica</cp:lastModifiedBy>
  <cp:revision>289</cp:revision>
  <dcterms:created xsi:type="dcterms:W3CDTF">2004-01-23T07:34:04Z</dcterms:created>
  <dcterms:modified xsi:type="dcterms:W3CDTF">2019-11-14T13:31:09Z</dcterms:modified>
</cp:coreProperties>
</file>