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5" r:id="rId10"/>
    <p:sldId id="273" r:id="rId11"/>
    <p:sldId id="274" r:id="rId12"/>
    <p:sldId id="270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441" autoAdjust="0"/>
  </p:normalViewPr>
  <p:slideViewPr>
    <p:cSldViewPr snapToGrid="0">
      <p:cViewPr varScale="1">
        <p:scale>
          <a:sx n="126" d="100"/>
          <a:sy n="126" d="100"/>
        </p:scale>
        <p:origin x="12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023AD-1F97-413F-9EF9-C603A5274E3C}" type="datetimeFigureOut">
              <a:rPr lang="lv-LV" smtClean="0"/>
              <a:t>2019.11.14.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431AC-E441-475A-AF11-48FC3AF9D66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463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31AC-E441-475A-AF11-48FC3AF9D663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920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lv-LV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Protea</a:t>
            </a:r>
            <a:r>
              <a:rPr lang="lv-LV" altLang="lv-LV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v-LV" alt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system</a:t>
            </a:r>
            <a:r>
              <a:rPr lang="en-US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Proteasomes, the </a:t>
            </a:r>
            <a:r>
              <a:rPr lang="en-US" alt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multycatalytic</a:t>
            </a:r>
            <a:r>
              <a:rPr lang="en-US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protease complexes, play a critical role in the degradation of proteins via ATP/ubiquitin-dependent process or ubiquitin proteasome system</a:t>
            </a: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alt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plays a crucial role in immunity and its </a:t>
            </a:r>
            <a:r>
              <a:rPr lang="en-US" alt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disregulation</a:t>
            </a:r>
            <a:r>
              <a:rPr lang="en-US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and/or modulation may influence the development and progression of different diseases.</a:t>
            </a:r>
            <a:endParaRPr lang="lv-LV" alt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lv-LV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lv-LV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ole of proteasomes in development of autoimmune diseases was obtained after discovery low molecular weight proteins (LMP) in the class II Major Histocompatibility Locus.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lv-LV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20S </a:t>
            </a:r>
            <a:r>
              <a:rPr lang="lv-LV" altLang="ko-KR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proteasome</a:t>
            </a:r>
            <a: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induction with interferon causes replacement of PSMB5, PSMB6 and PSMB1 by LMP2</a:t>
            </a:r>
            <a:r>
              <a:rPr lang="lv-LV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(PSMB8)</a:t>
            </a:r>
            <a: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, LMP7</a:t>
            </a:r>
            <a:r>
              <a:rPr lang="lv-LV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(PSMB9)</a:t>
            </a:r>
            <a: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and MECL-1 </a:t>
            </a:r>
            <a:r>
              <a:rPr lang="lv-LV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(PSMB10) </a:t>
            </a:r>
            <a: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(</a:t>
            </a:r>
            <a:r>
              <a:rPr lang="en-US" altLang="ko-KR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multicatalytic</a:t>
            </a:r>
            <a: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endopeptidase complex subunit), respectively, and such forms immunoproteasome. In such proteasome turned out peptides that are better suited for MHC class I antigen presentation.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Expression of LMP2 and LMP7 genes is decreased in patients with autoimmune diseases.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31AC-E441-475A-AF11-48FC3AF9D663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2001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31AC-E441-475A-AF11-48FC3AF9D663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253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000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lv-LV" altLang="lv-LV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lv-LV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iterature</a:t>
            </a:r>
            <a:r>
              <a:rPr lang="en-US" altLang="lv-LV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lv-LV" altLang="lv-LV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lv-LV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hosen SNPs of </a:t>
            </a:r>
            <a:r>
              <a:rPr lang="en-US" altLang="lv-LV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PSMB8</a:t>
            </a:r>
            <a:r>
              <a:rPr lang="en-US" altLang="lv-LV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lv-LV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PSMB9</a:t>
            </a:r>
            <a:r>
              <a:rPr lang="en-US" altLang="lv-LV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lv-LV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PSMD9</a:t>
            </a:r>
            <a:r>
              <a:rPr lang="en-US" altLang="lv-LV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illustrate their potential as markers for multiple sclerosis</a:t>
            </a:r>
            <a:r>
              <a:rPr lang="lv-LV" altLang="lv-LV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lv-LV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40000" algn="l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lv-LV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analyses highlight that chosen SNPs may be functionally relevant in their corresponding genes through modulating the binding of transcription factors via structural and sequence changes.</a:t>
            </a:r>
            <a:endParaRPr lang="en-US" altLang="lv-LV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31AC-E441-475A-AF11-48FC3AF9D663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722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31AC-E441-475A-AF11-48FC3AF9D663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376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A8BE-7C65-4F27-B7E3-F97AE031CB18}" type="datetimeFigureOut">
              <a:rPr lang="lv-LV" smtClean="0"/>
              <a:t>2019.11.14.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4EE-070B-466E-8373-4AED825BEA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021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A8BE-7C65-4F27-B7E3-F97AE031CB18}" type="datetimeFigureOut">
              <a:rPr lang="lv-LV" smtClean="0"/>
              <a:t>2019.11.14.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4EE-070B-466E-8373-4AED825BEA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611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A8BE-7C65-4F27-B7E3-F97AE031CB18}" type="datetimeFigureOut">
              <a:rPr lang="lv-LV" smtClean="0"/>
              <a:t>2019.11.14.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4EE-070B-466E-8373-4AED825BEA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498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A8BE-7C65-4F27-B7E3-F97AE031CB18}" type="datetimeFigureOut">
              <a:rPr lang="lv-LV" smtClean="0"/>
              <a:t>2019.11.14.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4EE-070B-466E-8373-4AED825BEA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063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A8BE-7C65-4F27-B7E3-F97AE031CB18}" type="datetimeFigureOut">
              <a:rPr lang="lv-LV" smtClean="0"/>
              <a:t>2019.11.14.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4EE-070B-466E-8373-4AED825BEA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375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A8BE-7C65-4F27-B7E3-F97AE031CB18}" type="datetimeFigureOut">
              <a:rPr lang="lv-LV" smtClean="0"/>
              <a:t>2019.11.14.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4EE-070B-466E-8373-4AED825BEA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480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A8BE-7C65-4F27-B7E3-F97AE031CB18}" type="datetimeFigureOut">
              <a:rPr lang="lv-LV" smtClean="0"/>
              <a:t>2019.11.14.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4EE-070B-466E-8373-4AED825BEA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9076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A8BE-7C65-4F27-B7E3-F97AE031CB18}" type="datetimeFigureOut">
              <a:rPr lang="lv-LV" smtClean="0"/>
              <a:t>2019.11.14.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4EE-070B-466E-8373-4AED825BEA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413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A8BE-7C65-4F27-B7E3-F97AE031CB18}" type="datetimeFigureOut">
              <a:rPr lang="lv-LV" smtClean="0"/>
              <a:t>2019.11.14.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4EE-070B-466E-8373-4AED825BEA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652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A8BE-7C65-4F27-B7E3-F97AE031CB18}" type="datetimeFigureOut">
              <a:rPr lang="lv-LV" smtClean="0"/>
              <a:t>2019.11.14.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4EE-070B-466E-8373-4AED825BEA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940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A8BE-7C65-4F27-B7E3-F97AE031CB18}" type="datetimeFigureOut">
              <a:rPr lang="lv-LV" smtClean="0"/>
              <a:t>2019.11.14.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4EE-070B-466E-8373-4AED825BEA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834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FFFF00"/>
            </a:gs>
            <a:gs pos="0">
              <a:schemeClr val="accent4">
                <a:lumMod val="0"/>
                <a:lumOff val="100000"/>
              </a:schemeClr>
            </a:gs>
            <a:gs pos="25000">
              <a:schemeClr val="accent4">
                <a:lumMod val="0"/>
                <a:lumOff val="100000"/>
              </a:schemeClr>
            </a:gs>
            <a:gs pos="50000">
              <a:srgbClr val="FFD44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AA8BE-7C65-4F27-B7E3-F97AE031CB18}" type="datetimeFigureOut">
              <a:rPr lang="lv-LV" smtClean="0"/>
              <a:t>2019.11.14.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724EE-070B-466E-8373-4AED825BEA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183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7974" y="1182606"/>
            <a:ext cx="859618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and bioinformatics analysis of SNP of proteasome genes as possible molecular markers for multiple sclerosis case/control study in Latvian population</a:t>
            </a:r>
            <a:endParaRPr lang="en-GB" alt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89742" y="6519446"/>
            <a:ext cx="17645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v-LV" alt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Daugavpils, 2019</a:t>
            </a:r>
            <a:endParaRPr lang="en-GB" alt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5" y="4547773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lv-LV" altLang="lv-LV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Trapina</a:t>
            </a:r>
            <a:r>
              <a:rPr lang="lv-LV" alt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Dr.med.</a:t>
            </a:r>
            <a:endParaRPr lang="en-GB" altLang="lv-LV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6" y="5033565"/>
            <a:ext cx="9143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lv-LV" alt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Genomica</a:t>
            </a: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</a:t>
            </a:r>
            <a:endParaRPr lang="lv-LV" alt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Biology, University of Latvia</a:t>
            </a:r>
            <a:endParaRPr lang="lv-LV" alt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AttÄlu rezultÄti vaicÄjumam âeraf logo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0" name="AutoShape 4" descr="AttÄlu rezultÄti vaicÄjumam âeraf logoâ"/>
          <p:cNvSpPr>
            <a:spLocks noChangeAspect="1" noChangeArrowheads="1"/>
          </p:cNvSpPr>
          <p:nvPr/>
        </p:nvSpPr>
        <p:spPr bwMode="auto">
          <a:xfrm>
            <a:off x="307974" y="7937"/>
            <a:ext cx="4803671" cy="48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2056" name="Picture 8" descr="http://www.esfondi.lv/upload/00-logo/ERAF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015"/>
            <a:ext cx="1711568" cy="102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286"/>
            <a:ext cx="2562203" cy="70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7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469"/>
            <a:ext cx="9144000" cy="553721"/>
          </a:xfrm>
        </p:spPr>
        <p:txBody>
          <a:bodyPr>
            <a:noAutofit/>
          </a:bodyPr>
          <a:lstStyle/>
          <a:p>
            <a:pPr algn="ctr"/>
            <a:r>
              <a:rPr lang="lv-LV" altLang="lv-LV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altLang="lv-LV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481941"/>
            <a:ext cx="9144000" cy="1041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defRPr/>
            </a:pPr>
            <a:r>
              <a:rPr lang="lv-LV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PSMD9 -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s74421874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NM_002813.6:c.454-460G&gt;A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s3825172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NM_002813.6:c.454-437C&gt;T</a:t>
            </a:r>
            <a:endParaRPr lang="en-US" alt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4379" y="1517628"/>
            <a:ext cx="8795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complete </a:t>
            </a:r>
            <a:r>
              <a:rPr lang="en-US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linkage disequilibrium </a:t>
            </a: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MAF </a:t>
            </a:r>
            <a:r>
              <a:rPr lang="lv-LV" altLang="lv-LV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altLang="lv-LV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EUR: 0.31 </a:t>
            </a:r>
            <a:r>
              <a:rPr lang="lv-LV" alt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SNPs</a:t>
            </a: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v-LV" alt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lv-LV" alt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30079" y="2558897"/>
            <a:ext cx="9144000" cy="4117184"/>
            <a:chOff x="-30079" y="2558897"/>
            <a:chExt cx="9144000" cy="4117184"/>
          </a:xfrm>
        </p:grpSpPr>
        <p:sp>
          <p:nvSpPr>
            <p:cNvPr id="39" name="TextBox 92"/>
            <p:cNvSpPr txBox="1">
              <a:spLocks noChangeArrowheads="1"/>
            </p:cNvSpPr>
            <p:nvPr/>
          </p:nvSpPr>
          <p:spPr bwMode="auto">
            <a:xfrm>
              <a:off x="-30079" y="2558897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lv-LV" sz="2400" b="1" dirty="0"/>
                <a:t>Transcription</a:t>
              </a:r>
              <a:r>
                <a:rPr lang="lv-LV" altLang="lv-LV" sz="2400" b="1" dirty="0"/>
                <a:t> </a:t>
              </a:r>
              <a:r>
                <a:rPr lang="lv-LV" altLang="lv-LV" sz="2400" b="1" dirty="0" err="1"/>
                <a:t>factor</a:t>
              </a:r>
              <a:r>
                <a:rPr lang="en-US" altLang="lv-LV" sz="2400" b="1" dirty="0"/>
                <a:t> binding site</a:t>
              </a:r>
              <a:endParaRPr lang="lv-LV" altLang="lv-LV" sz="2400" dirty="0"/>
            </a:p>
          </p:txBody>
        </p:sp>
        <p:pic>
          <p:nvPicPr>
            <p:cNvPr id="24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367" y="3166950"/>
              <a:ext cx="4910579" cy="1777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916" y="5094037"/>
              <a:ext cx="6025988" cy="1582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20712" y="3686235"/>
              <a:ext cx="13949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s74421874</a:t>
              </a:r>
              <a:endParaRPr lang="lv-LV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4832" y="5577732"/>
              <a:ext cx="12666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s3825172</a:t>
              </a:r>
              <a:endParaRPr lang="lv-LV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35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469"/>
            <a:ext cx="9144000" cy="553721"/>
          </a:xfrm>
        </p:spPr>
        <p:txBody>
          <a:bodyPr>
            <a:noAutofit/>
          </a:bodyPr>
          <a:lstStyle/>
          <a:p>
            <a:pPr algn="ctr"/>
            <a:r>
              <a:rPr lang="lv-LV" altLang="lv-LV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altLang="lv-LV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541252"/>
            <a:ext cx="9144000" cy="1041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defRPr/>
            </a:pPr>
            <a:r>
              <a:rPr lang="lv-LV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PSMD9 -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s74421874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NM_002813.6:c.454-460G&gt;A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s3825172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NM_002813.6:c.454-437C&gt;T</a:t>
            </a:r>
            <a:endParaRPr lang="en-US" alt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6340" y="1704938"/>
            <a:ext cx="7894681" cy="2752745"/>
            <a:chOff x="876340" y="1704938"/>
            <a:chExt cx="7894681" cy="2752745"/>
          </a:xfrm>
        </p:grpSpPr>
        <p:sp>
          <p:nvSpPr>
            <p:cNvPr id="32" name="TextBox 21"/>
            <p:cNvSpPr txBox="1">
              <a:spLocks noChangeArrowheads="1"/>
            </p:cNvSpPr>
            <p:nvPr/>
          </p:nvSpPr>
          <p:spPr bwMode="auto">
            <a:xfrm>
              <a:off x="876340" y="2093547"/>
              <a:ext cx="22954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400" b="1" dirty="0"/>
                <a:t>DNA </a:t>
              </a:r>
              <a:r>
                <a:rPr lang="lv-LV" altLang="lv-LV" sz="2400" b="1" dirty="0" err="1"/>
                <a:t>secondary</a:t>
              </a:r>
              <a:r>
                <a:rPr lang="lv-LV" altLang="lv-LV" sz="2400" b="1" dirty="0"/>
                <a:t> </a:t>
              </a:r>
              <a:r>
                <a:rPr lang="lv-LV" altLang="lv-LV" sz="2400" b="1" dirty="0" err="1"/>
                <a:t>structure</a:t>
              </a:r>
              <a:endParaRPr lang="lv-LV" altLang="lv-LV" sz="2400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39" y="1704938"/>
              <a:ext cx="2105041" cy="275274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45" y="1720059"/>
              <a:ext cx="2093476" cy="2737623"/>
            </a:xfrm>
            <a:prstGeom prst="rect">
              <a:avLst/>
            </a:prstGeom>
          </p:spPr>
        </p:pic>
        <p:sp>
          <p:nvSpPr>
            <p:cNvPr id="35" name="TextBox 106"/>
            <p:cNvSpPr txBox="1">
              <a:spLocks noChangeArrowheads="1"/>
            </p:cNvSpPr>
            <p:nvPr/>
          </p:nvSpPr>
          <p:spPr bwMode="auto">
            <a:xfrm>
              <a:off x="4121521" y="1804598"/>
              <a:ext cx="7021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dirty="0"/>
                <a:t>G/C</a:t>
              </a:r>
            </a:p>
          </p:txBody>
        </p:sp>
        <p:sp>
          <p:nvSpPr>
            <p:cNvPr id="37" name="TextBox 106"/>
            <p:cNvSpPr txBox="1">
              <a:spLocks noChangeArrowheads="1"/>
            </p:cNvSpPr>
            <p:nvPr/>
          </p:nvSpPr>
          <p:spPr bwMode="auto">
            <a:xfrm>
              <a:off x="6629137" y="1835581"/>
              <a:ext cx="7021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dirty="0"/>
                <a:t>A/T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1150" y="4594538"/>
            <a:ext cx="8921187" cy="2072004"/>
            <a:chOff x="151150" y="4594538"/>
            <a:chExt cx="8921187" cy="2072004"/>
          </a:xfrm>
        </p:grpSpPr>
        <p:sp>
          <p:nvSpPr>
            <p:cNvPr id="23" name="TextBox 107"/>
            <p:cNvSpPr txBox="1">
              <a:spLocks noChangeArrowheads="1"/>
            </p:cNvSpPr>
            <p:nvPr/>
          </p:nvSpPr>
          <p:spPr bwMode="auto">
            <a:xfrm>
              <a:off x="151150" y="5096882"/>
              <a:ext cx="35052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400" b="1" dirty="0"/>
                <a:t>DNA </a:t>
              </a:r>
              <a:r>
                <a:rPr lang="lv-LV" altLang="lv-LV" sz="2400" b="1" dirty="0" err="1"/>
                <a:t>bendabilty</a:t>
              </a:r>
              <a:r>
                <a:rPr lang="lv-LV" altLang="lv-LV" sz="2400" b="1" dirty="0"/>
                <a:t> </a:t>
              </a:r>
              <a:r>
                <a:rPr lang="lv-LV" altLang="lv-LV" sz="2400" dirty="0"/>
                <a:t>(</a:t>
              </a:r>
              <a:r>
                <a:rPr lang="lv-LV" altLang="lv-LV" sz="2400" dirty="0" err="1"/>
                <a:t>green</a:t>
              </a:r>
              <a:r>
                <a:rPr lang="lv-LV" altLang="lv-LV" sz="2400" dirty="0"/>
                <a:t> </a:t>
              </a:r>
              <a:r>
                <a:rPr lang="lv-LV" altLang="lv-LV" sz="2400" dirty="0" err="1"/>
                <a:t>line</a:t>
              </a:r>
              <a:r>
                <a:rPr lang="lv-LV" altLang="lv-LV" sz="2400" dirty="0"/>
                <a:t>)</a:t>
              </a:r>
              <a:r>
                <a:rPr lang="lv-LV" altLang="lv-LV" sz="2400" b="1" dirty="0"/>
                <a:t> </a:t>
              </a:r>
              <a:r>
                <a:rPr lang="lv-LV" altLang="lv-LV" sz="2400" dirty="0" err="1"/>
                <a:t>in</a:t>
              </a:r>
              <a:r>
                <a:rPr lang="lv-LV" altLang="lv-LV" sz="2400" dirty="0"/>
                <a:t> </a:t>
              </a:r>
              <a:r>
                <a:rPr lang="lv-LV" altLang="lv-LV" sz="2400" dirty="0" err="1"/>
                <a:t>areal</a:t>
              </a:r>
              <a:r>
                <a:rPr lang="lv-LV" altLang="lv-LV" sz="2400" dirty="0"/>
                <a:t> </a:t>
              </a:r>
              <a:r>
                <a:rPr lang="lv-LV" altLang="lv-LV" sz="2400" b="1" dirty="0" err="1"/>
                <a:t>increases</a:t>
              </a:r>
              <a:r>
                <a:rPr lang="lv-LV" altLang="lv-LV" sz="2400" dirty="0"/>
                <a:t> </a:t>
              </a:r>
              <a:r>
                <a:rPr lang="lv-LV" altLang="lv-LV" sz="2400" dirty="0" err="1"/>
                <a:t>at</a:t>
              </a:r>
              <a:r>
                <a:rPr lang="lv-LV" altLang="lv-LV" sz="2400" dirty="0"/>
                <a:t> </a:t>
              </a:r>
              <a:r>
                <a:rPr lang="lv-LV" altLang="lv-LV" sz="2400" dirty="0" err="1"/>
                <a:t>change</a:t>
              </a:r>
              <a:r>
                <a:rPr lang="lv-LV" altLang="lv-LV" sz="2400" dirty="0"/>
                <a:t> </a:t>
              </a:r>
              <a:r>
                <a:rPr lang="lv-LV" altLang="lv-LV" sz="2400" dirty="0" err="1"/>
                <a:t>of</a:t>
              </a:r>
              <a:r>
                <a:rPr lang="lv-LV" altLang="lv-LV" sz="2400" dirty="0"/>
                <a:t> </a:t>
              </a:r>
              <a:r>
                <a:rPr lang="lv-LV" altLang="lv-LV" sz="2400" dirty="0" err="1"/>
                <a:t>nucleotide</a:t>
              </a:r>
              <a:r>
                <a:rPr lang="lv-LV" altLang="lv-LV" sz="2400" dirty="0"/>
                <a:t> G/C&gt;A/T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752" y="4781454"/>
              <a:ext cx="2442390" cy="18317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137" y="4780846"/>
              <a:ext cx="2443200" cy="1832400"/>
            </a:xfrm>
            <a:prstGeom prst="rect">
              <a:avLst/>
            </a:prstGeom>
          </p:spPr>
        </p:pic>
        <p:sp>
          <p:nvSpPr>
            <p:cNvPr id="38" name="TextBox 106"/>
            <p:cNvSpPr txBox="1">
              <a:spLocks noChangeArrowheads="1"/>
            </p:cNvSpPr>
            <p:nvPr/>
          </p:nvSpPr>
          <p:spPr bwMode="auto">
            <a:xfrm>
              <a:off x="6516843" y="4594538"/>
              <a:ext cx="7021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dirty="0"/>
                <a:t>A/T</a:t>
              </a:r>
            </a:p>
          </p:txBody>
        </p:sp>
        <p:sp>
          <p:nvSpPr>
            <p:cNvPr id="40" name="TextBox 106"/>
            <p:cNvSpPr txBox="1">
              <a:spLocks noChangeArrowheads="1"/>
            </p:cNvSpPr>
            <p:nvPr/>
          </p:nvSpPr>
          <p:spPr bwMode="auto">
            <a:xfrm>
              <a:off x="3804068" y="4594538"/>
              <a:ext cx="7021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dirty="0"/>
                <a:t>G/C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7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07341" y="589084"/>
            <a:ext cx="7772400" cy="520700"/>
          </a:xfrm>
        </p:spPr>
        <p:txBody>
          <a:bodyPr>
            <a:noAutofit/>
          </a:bodyPr>
          <a:lstStyle/>
          <a:p>
            <a:pPr algn="ctr"/>
            <a:r>
              <a:rPr lang="en-GB" alt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45760" y="2162798"/>
            <a:ext cx="7495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b="1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Meta and </a:t>
            </a:r>
            <a:r>
              <a:rPr lang="en-GB" sz="2400" b="1" dirty="0" err="1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bioinformatic</a:t>
            </a:r>
            <a:r>
              <a:rPr lang="en-GB" sz="2400" b="1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analysi</a:t>
            </a:r>
            <a:r>
              <a:rPr lang="en-GB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 of selected SNPs of PSMB8</a:t>
            </a:r>
            <a:r>
              <a:rPr lang="lv-LV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s2071543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s9357155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s9275596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PSMB9</a:t>
            </a:r>
            <a:r>
              <a:rPr lang="lv-LV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s17587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 PSMD9</a:t>
            </a:r>
            <a:r>
              <a:rPr lang="lv-LV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s74421874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s3825172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illustrate</a:t>
            </a:r>
            <a:r>
              <a:rPr lang="en-GB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possibility</a:t>
            </a:r>
            <a:r>
              <a:rPr lang="en-GB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of using them as molecular markers of </a:t>
            </a:r>
            <a:r>
              <a:rPr lang="lv-LV" sz="2400" b="1" dirty="0" err="1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multiple</a:t>
            </a:r>
            <a:r>
              <a:rPr lang="lv-LV" sz="2400" b="1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2400" b="1" dirty="0" err="1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sclerosis</a:t>
            </a:r>
            <a:r>
              <a:rPr lang="en-GB" sz="2400" b="1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by genotyping in association study.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59164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33602"/>
            <a:ext cx="7989888" cy="2532063"/>
          </a:xfrm>
        </p:spPr>
        <p:txBody>
          <a:bodyPr/>
          <a:lstStyle/>
          <a:p>
            <a:pPr algn="ctr"/>
            <a:r>
              <a:rPr lang="en-GB" alt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br>
              <a:rPr lang="en-GB" alt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lv-LV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</p:txBody>
      </p:sp>
      <p:pic>
        <p:nvPicPr>
          <p:cNvPr id="3" name="Picture 8" descr="http://www.esfondi.lv/upload/00-logo/ERAF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" y="5749917"/>
            <a:ext cx="1711568" cy="102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46" y="204902"/>
            <a:ext cx="2562203" cy="7094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8091" y="5978651"/>
            <a:ext cx="6670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SAM No 1.1.1.1/16/A/016 project “Determination of proteasome-related genetic, epigenetic and clinical markers for multiple sclerosis”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5883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10678"/>
            <a:ext cx="9022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sclerosis</a:t>
            </a:r>
            <a:endParaRPr lang="en-GB" alt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46" y="999881"/>
            <a:ext cx="2162521" cy="146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7" y="686153"/>
            <a:ext cx="1477182" cy="1454262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/>
          <a:stretch/>
        </p:blipFill>
        <p:spPr bwMode="auto">
          <a:xfrm>
            <a:off x="439894" y="679135"/>
            <a:ext cx="2491845" cy="1468299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2221504"/>
            <a:ext cx="5327921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3347" algn="just">
              <a:spcBef>
                <a:spcPts val="450"/>
              </a:spcBef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sclerosis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(MS) involves an immune-mediated process in which an abnormal response of the body’s immune system is directed against the central nervous system (CNS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brain, spinal cord and optic nerves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Therfor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MS </a:t>
            </a:r>
            <a:r>
              <a:rPr lang="lv-LV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autoimmune inflammatory disease</a:t>
            </a:r>
            <a:r>
              <a:rPr lang="lv-LV" alt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3347" algn="just">
              <a:spcBef>
                <a:spcPts val="45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CNS, the immune system causes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that damages myelin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the fatty substance that surrounds and insulates the nerve fibers — as well as the nerve fibers themselves, and the specialized cells that make myelin.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myelin or nerve fibers are damaged or destroyed in MS,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the CNS are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stopped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completely. </a:t>
            </a:r>
          </a:p>
          <a:p>
            <a:pPr indent="133347" algn="just">
              <a:spcBef>
                <a:spcPts val="450"/>
              </a:spcBef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areas of the CNS may produce a variety of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neurological symptoms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that will vary among people with MS in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 courses (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severity.</a:t>
            </a: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3347" algn="just">
              <a:spcBef>
                <a:spcPts val="45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cause of MS is not known, but it is believed to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genetic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abnormalities in the immune system and environmental factors that combine to trigger the disease.</a:t>
            </a:r>
          </a:p>
        </p:txBody>
      </p:sp>
      <p:pic>
        <p:nvPicPr>
          <p:cNvPr id="1026" name="Picture 2" descr="AttÄlu rezultÄti vaicÄjumam âmultiple sclerosis typesâ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1"/>
          <a:stretch/>
        </p:blipFill>
        <p:spPr bwMode="auto">
          <a:xfrm>
            <a:off x="6578354" y="5428579"/>
            <a:ext cx="1488531" cy="12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tÄlu rezultÄti vaicÄjumam âmultiple sclerosis typesâ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21" y="2872608"/>
            <a:ext cx="3739373" cy="25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89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49835"/>
            <a:ext cx="91440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3600" b="1" dirty="0">
                <a:latin typeface="Times New Roman" panose="02020603050405020304" pitchFamily="18" charset="0"/>
                <a:ea typeface="Batang" charset="-127"/>
                <a:cs typeface="Times New Roman" panose="02020603050405020304" pitchFamily="18" charset="0"/>
              </a:rPr>
              <a:t>Possible links between proteasome and </a:t>
            </a:r>
            <a:r>
              <a:rPr lang="lv-LV" alt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lv-LV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ultiple</a:t>
            </a:r>
            <a:r>
              <a:rPr lang="en-US" alt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sclerosis</a:t>
            </a:r>
            <a:endParaRPr lang="en-GB" alt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6836" y="3085489"/>
            <a:ext cx="8617909" cy="1665160"/>
            <a:chOff x="266836" y="3085489"/>
            <a:chExt cx="8617909" cy="1665160"/>
          </a:xfrm>
        </p:grpSpPr>
        <p:pic>
          <p:nvPicPr>
            <p:cNvPr id="3" name="Picture 7" descr="imunpro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4" t="7425" r="7506" b="5003"/>
            <a:stretch>
              <a:fillRect/>
            </a:stretch>
          </p:blipFill>
          <p:spPr bwMode="auto">
            <a:xfrm>
              <a:off x="266836" y="3085489"/>
              <a:ext cx="2158142" cy="1665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2424978" y="3132128"/>
              <a:ext cx="6459767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25"/>
                </a:spcBef>
              </a:pPr>
              <a:r>
                <a:rPr lang="lv-LV" altLang="ko-KR" sz="1600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20S </a:t>
              </a:r>
              <a:r>
                <a:rPr lang="lv-LV" altLang="ko-KR" sz="1600" dirty="0" err="1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proteasome</a:t>
              </a:r>
              <a:r>
                <a:rPr lang="en-US" altLang="ko-KR" sz="1600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 induction with </a:t>
              </a:r>
              <a:r>
                <a:rPr lang="en-US" altLang="ko-KR" sz="1600" b="1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interferon</a:t>
              </a:r>
              <a:r>
                <a:rPr lang="en-US" altLang="ko-KR" sz="1600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 causes replacement of PSMB5, PSMB6 and PSMB1 by LMP2</a:t>
              </a:r>
              <a:r>
                <a:rPr lang="lv-LV" altLang="ko-KR" sz="1600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 (PSMB8)</a:t>
              </a:r>
              <a:r>
                <a:rPr lang="en-US" altLang="ko-KR" sz="1600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, LMP7</a:t>
              </a:r>
              <a:r>
                <a:rPr lang="lv-LV" altLang="ko-KR" sz="1600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 (PSMB9)</a:t>
              </a:r>
              <a:r>
                <a:rPr lang="en-US" altLang="ko-KR" sz="1600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 and MECL-1 </a:t>
              </a:r>
              <a:r>
                <a:rPr lang="lv-LV" altLang="ko-KR" sz="1600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(PSMB10) </a:t>
              </a:r>
              <a:r>
                <a:rPr lang="en-US" altLang="ko-KR" sz="1600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600" dirty="0" err="1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multicatalytic</a:t>
              </a:r>
              <a:r>
                <a:rPr lang="en-US" altLang="ko-KR" sz="1600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 endopeptidase complex subunit), respectively, and forms </a:t>
              </a:r>
              <a:r>
                <a:rPr lang="en-US" altLang="ko-KR" sz="1600" b="1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immunoproteasome</a:t>
              </a:r>
              <a:r>
                <a:rPr lang="en-US" altLang="ko-KR" sz="1600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.</a:t>
              </a:r>
              <a:r>
                <a:rPr lang="lv-LV" altLang="ko-KR" sz="1600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600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Expression of LMP2 and LMP7 genes is decreased in patients with autoimmune diseases.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9512" y="1197480"/>
            <a:ext cx="8443826" cy="1590411"/>
            <a:chOff x="199512" y="1197480"/>
            <a:chExt cx="8443826" cy="1590411"/>
          </a:xfrm>
        </p:grpSpPr>
        <p:sp>
          <p:nvSpPr>
            <p:cNvPr id="5" name="Rectangle 4"/>
            <p:cNvSpPr/>
            <p:nvPr/>
          </p:nvSpPr>
          <p:spPr>
            <a:xfrm>
              <a:off x="199512" y="1244007"/>
              <a:ext cx="7128165" cy="1543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225"/>
                </a:spcBef>
              </a:pPr>
              <a:r>
                <a:rPr lang="en-US" altLang="lv-LV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Protea</a:t>
              </a:r>
              <a:r>
                <a:rPr lang="lv-LV" altLang="lv-LV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</a:t>
              </a:r>
              <a:r>
                <a:rPr lang="en-US" altLang="lv-LV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lv-LV" altLang="lv-LV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lv-LV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system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Proteasomes, the </a:t>
              </a:r>
              <a:r>
                <a:rPr lang="en-US" altLang="lv-LV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multycatalytic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protease complexes, play a critical role in the degradation of proteins via ATP/ubiquitin-dependent process or ubiquitin proteasome system</a:t>
              </a:r>
              <a:r>
                <a:rPr lang="lv-LV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lv-LV" altLang="lv-LV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which</a:t>
              </a:r>
              <a:r>
                <a:rPr lang="lv-LV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plays a crucial role in immunity and its </a:t>
              </a:r>
              <a:r>
                <a:rPr lang="en-US" altLang="lv-LV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disregulation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and/or modulation may influence the development and progression of different diseases.</a:t>
              </a:r>
              <a:endParaRPr lang="lv-LV" altLang="lv-LV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9" t="16238" r="25000" b="-92"/>
            <a:stretch>
              <a:fillRect/>
            </a:stretch>
          </p:blipFill>
          <p:spPr bwMode="auto">
            <a:xfrm rot="1222334">
              <a:off x="7715529" y="1197480"/>
              <a:ext cx="927809" cy="1553634"/>
            </a:xfrm>
            <a:prstGeom prst="rect">
              <a:avLst/>
            </a:prstGeom>
            <a:noFill/>
            <a:ln w="9525" algn="ctr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05508" y="5048247"/>
            <a:ext cx="9179923" cy="1763395"/>
            <a:chOff x="105508" y="5048247"/>
            <a:chExt cx="9179923" cy="1763395"/>
          </a:xfrm>
        </p:grpSpPr>
        <p:sp>
          <p:nvSpPr>
            <p:cNvPr id="6" name="Rectangle 5"/>
            <p:cNvSpPr/>
            <p:nvPr/>
          </p:nvSpPr>
          <p:spPr>
            <a:xfrm>
              <a:off x="105508" y="5048247"/>
              <a:ext cx="4391541" cy="1573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225"/>
                </a:spcBef>
              </a:pP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proteolytic </a:t>
              </a:r>
              <a:r>
                <a:rPr lang="en-US" altLang="lv-LV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activities of proteasomes 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are </a:t>
              </a:r>
              <a:r>
                <a:rPr lang="en-US" altLang="lv-LV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reduced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 brain tissue of </a:t>
              </a:r>
              <a:r>
                <a:rPr lang="en-US" altLang="lv-LV" sz="16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Multiple sclerosis patients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The </a:t>
              </a:r>
              <a:r>
                <a:rPr lang="en-US" altLang="lv-LV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20S proteasome 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had been identified </a:t>
              </a:r>
              <a:r>
                <a:rPr lang="en-US" altLang="lv-LV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 a target 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the humoral autoreactive </a:t>
              </a:r>
              <a:r>
                <a:rPr lang="en-US" altLang="lv-LV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immune response 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a major autoantigen in MS patients. </a:t>
              </a:r>
              <a:endParaRPr lang="lv-LV" altLang="lv-LV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4" name="Picture 2" descr="SaistÄ«ts attÄl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227" y="5048247"/>
              <a:ext cx="4438961" cy="156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471892" y="6534643"/>
              <a:ext cx="2813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lv-LV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Jansen</a:t>
              </a:r>
              <a:r>
                <a:rPr lang="lv-LV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et.al, </a:t>
              </a:r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Front. Mol. </a:t>
              </a:r>
              <a:r>
                <a:rPr lang="fr-F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Neurosci</a:t>
              </a:r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., 2014</a:t>
              </a:r>
              <a:endParaRPr lang="lv-LV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7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5649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lv-LV" altLang="lv-LV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en-GB" alt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lv-LV" altLang="lv-LV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v-LV" alt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n-GB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1354" y="2276478"/>
            <a:ext cx="8522677" cy="2330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determine the prevalence and possible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functionality SNPs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proteasome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to analyze their usability 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markers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sclerosis binding study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Latvian population. </a:t>
            </a:r>
            <a:endParaRPr lang="en-US" alt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6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alt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461" y="875976"/>
            <a:ext cx="4700953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6605" eaLnBrk="1" hangingPunct="1">
              <a:lnSpc>
                <a:spcPct val="120000"/>
              </a:lnSpc>
              <a:defRPr/>
            </a:pPr>
            <a:r>
              <a:rPr lang="lv-LV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SNPs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proteasomal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genes: </a:t>
            </a:r>
          </a:p>
          <a:p>
            <a:pPr marL="176213" indent="-149225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PSMB8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(LMP7) - </a:t>
            </a:r>
            <a:r>
              <a:rPr lang="lv-LV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proteasome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subunit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beta 8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46088" lvl="1" indent="-269875" algn="just" eaLnBrk="1" hangingPunct="1">
              <a:lnSpc>
                <a:spcPct val="120000"/>
              </a:lnSpc>
              <a:buFont typeface="+mj-lt"/>
              <a:buAutoNum type="romanUcPeriod"/>
              <a:tabLst>
                <a:tab pos="1514088" algn="l"/>
              </a:tabLst>
              <a:defRPr/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s2071543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NM_004159.4:c.135+427C&gt;A (Gln49Lys)</a:t>
            </a:r>
          </a:p>
          <a:p>
            <a:pPr marL="446088" lvl="1" indent="-269875" algn="just" eaLnBrk="1" hangingPunct="1">
              <a:lnSpc>
                <a:spcPct val="120000"/>
              </a:lnSpc>
              <a:buFont typeface="+mj-lt"/>
              <a:buAutoNum type="romanUcPeriod"/>
              <a:tabLst>
                <a:tab pos="1514088" algn="l"/>
              </a:tabLst>
              <a:defRPr/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s9357155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NM_148919.3:c.537+63C&gt;T (G&gt;A)</a:t>
            </a:r>
          </a:p>
          <a:p>
            <a:pPr marL="446088" lvl="1" indent="-269875" algn="just" eaLnBrk="1" hangingPunct="1">
              <a:lnSpc>
                <a:spcPct val="120000"/>
              </a:lnSpc>
              <a:buFont typeface="+mj-lt"/>
              <a:buAutoNum type="romanUcPeriod"/>
              <a:tabLst>
                <a:tab pos="1514088" algn="l"/>
              </a:tabLst>
              <a:defRPr/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s9275596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NT_167246.1:g.4138777T&gt;C</a:t>
            </a:r>
          </a:p>
          <a:p>
            <a:pPr marL="176213" indent="-176213" algn="just" eaLnBrk="1" hangingPunct="1">
              <a:lnSpc>
                <a:spcPct val="120000"/>
              </a:lnSpc>
              <a:buFont typeface="+mj-lt"/>
              <a:buAutoNum type="arabicPeriod"/>
              <a:tabLst>
                <a:tab pos="1514088" algn="l"/>
              </a:tabLst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PSMB9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(LMP2)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proteasome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subunit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beta 9</a:t>
            </a:r>
          </a:p>
          <a:p>
            <a:pPr marL="446088" lvl="1" indent="-269875" eaLnBrk="1" hangingPunct="1">
              <a:lnSpc>
                <a:spcPct val="120000"/>
              </a:lnSpc>
              <a:buFont typeface="+mj-lt"/>
              <a:buAutoNum type="romanUcPeriod"/>
              <a:defRPr/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s17587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NM_002800.4:c.179G&gt;A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 defTabSz="539750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PSMD9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proteasome 26S subunit, non-ATPase 9</a:t>
            </a:r>
            <a:endParaRPr lang="lv-LV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lvl="1" indent="-269875" eaLnBrk="1" hangingPunct="1">
              <a:lnSpc>
                <a:spcPct val="120000"/>
              </a:lnSpc>
              <a:buFont typeface="+mj-lt"/>
              <a:buAutoNum type="romanUcPeriod"/>
              <a:defRPr/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s74421874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NM_002813.6:c.454-460G&gt;A</a:t>
            </a:r>
          </a:p>
          <a:p>
            <a:pPr marL="446088" lvl="1" indent="-269875" eaLnBrk="1" hangingPunct="1">
              <a:lnSpc>
                <a:spcPct val="120000"/>
              </a:lnSpc>
              <a:buFont typeface="+mj-lt"/>
              <a:buAutoNum type="romanUcPeriod"/>
              <a:defRPr/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s3825172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NM_002813.6:c.454-437C&gt;T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37"/>
          <p:cNvSpPr txBox="1">
            <a:spLocks noChangeArrowheads="1"/>
          </p:cNvSpPr>
          <p:nvPr/>
        </p:nvSpPr>
        <p:spPr bwMode="auto">
          <a:xfrm>
            <a:off x="3200400" y="3876291"/>
            <a:ext cx="5943600" cy="28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298" tIns="43148" rIns="86298" bIns="43148">
            <a:spAutoFit/>
          </a:bodyPr>
          <a:lstStyle>
            <a:lvl1pPr marL="985838" indent="-985838" defTabSz="2720975">
              <a:spcBef>
                <a:spcPct val="20000"/>
              </a:spcBef>
              <a:buChar char="•"/>
              <a:defRPr sz="14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720975">
              <a:spcBef>
                <a:spcPct val="20000"/>
              </a:spcBef>
              <a:buChar char="–"/>
              <a:defRPr sz="1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533400" defTabSz="2720975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720975">
              <a:spcBef>
                <a:spcPct val="20000"/>
              </a:spcBef>
              <a:buChar char="–"/>
              <a:defRPr sz="8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720975">
              <a:spcBef>
                <a:spcPct val="20000"/>
              </a:spcBef>
              <a:buChar char="»"/>
              <a:defRPr sz="8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72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72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72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72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588" indent="-1588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lv-LV" sz="1400" b="1" dirty="0"/>
              <a:t> </a:t>
            </a:r>
            <a:r>
              <a:rPr lang="en-US" altLang="lv-LV" sz="1800" b="1" dirty="0"/>
              <a:t>Meta analyze of scientific literature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lv-LV" sz="1800" b="1" dirty="0"/>
              <a:t> Bioinformatical tools:</a:t>
            </a:r>
          </a:p>
          <a:p>
            <a:pPr marL="446088" lvl="2" indent="-176213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lv-LV" sz="1400" b="1" dirty="0"/>
              <a:t>Transcription factor binding site &gt; </a:t>
            </a:r>
            <a:r>
              <a:rPr lang="en-US" altLang="lv-LV" sz="1400" b="1" dirty="0" err="1"/>
              <a:t>MatInspector</a:t>
            </a:r>
            <a:r>
              <a:rPr lang="en-US" altLang="lv-LV" sz="1400" b="1" dirty="0"/>
              <a:t> (</a:t>
            </a:r>
            <a:r>
              <a:rPr lang="en-US" altLang="lv-LV" sz="1400" dirty="0"/>
              <a:t>http://www.genomatix.de) with identity 1,00 of core and &gt;0,85 of matrix</a:t>
            </a:r>
          </a:p>
          <a:p>
            <a:pPr marL="446088" lvl="2" indent="-176213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lv-LV" sz="1400" b="1" dirty="0"/>
              <a:t>DNA </a:t>
            </a:r>
            <a:r>
              <a:rPr lang="lv-LV" altLang="lv-LV" sz="1400" b="1" dirty="0" err="1"/>
              <a:t>bendabilty</a:t>
            </a:r>
            <a:r>
              <a:rPr lang="en-US" altLang="lv-LV" sz="1400" b="1" dirty="0"/>
              <a:t> &gt; bent.it (</a:t>
            </a:r>
            <a:r>
              <a:rPr lang="en-US" altLang="lv-LV" sz="1400" dirty="0" err="1"/>
              <a:t>Vlahovicek</a:t>
            </a:r>
            <a:r>
              <a:rPr lang="en-US" altLang="lv-LV" sz="1400" dirty="0"/>
              <a:t> et al., 2003; http://pongor.itk.ppke.hu/dna/bend_it.html#/bendit_form)</a:t>
            </a:r>
          </a:p>
          <a:p>
            <a:pPr marL="446088" lvl="2" indent="-176213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lv-LV" sz="1400" b="1" dirty="0"/>
              <a:t> DNA and/or RNA secondary structure &gt; </a:t>
            </a:r>
            <a:r>
              <a:rPr lang="en-US" altLang="lv-LV" sz="1400" b="1" dirty="0" err="1"/>
              <a:t>Mfold</a:t>
            </a:r>
            <a:r>
              <a:rPr lang="en-US" altLang="lv-LV" sz="1400" b="1" dirty="0"/>
              <a:t> </a:t>
            </a:r>
            <a:r>
              <a:rPr lang="en-US" altLang="lv-LV" sz="1400" dirty="0"/>
              <a:t>(</a:t>
            </a:r>
            <a:r>
              <a:rPr lang="en-US" altLang="lv-LV" sz="1400" dirty="0" err="1"/>
              <a:t>Zuker</a:t>
            </a:r>
            <a:r>
              <a:rPr lang="en-US" altLang="lv-LV" sz="1400" dirty="0"/>
              <a:t> 2003, http://unafold.rna.albany.edu/?q=mfold/DNA-Folding-Form)</a:t>
            </a:r>
            <a:endParaRPr lang="en-US" altLang="lv-LV" sz="1400" b="1" dirty="0"/>
          </a:p>
        </p:txBody>
      </p:sp>
      <p:pic>
        <p:nvPicPr>
          <p:cNvPr id="4100" name="Picture 4" descr="AttÄlu rezultÄti vaicÄjumam âSNP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29" y="1086993"/>
            <a:ext cx="2751748" cy="211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ttÄlu rezultÄti vaicÄjumam âBioinformatic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8" y="4405109"/>
            <a:ext cx="2699238" cy="179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6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469"/>
            <a:ext cx="9144000" cy="553721"/>
          </a:xfrm>
        </p:spPr>
        <p:txBody>
          <a:bodyPr>
            <a:noAutofit/>
          </a:bodyPr>
          <a:lstStyle/>
          <a:p>
            <a:pPr algn="ctr"/>
            <a:r>
              <a:rPr lang="lv-LV" altLang="lv-LV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altLang="lv-LV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16224"/>
            <a:ext cx="9144000" cy="51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alt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PSMB8 - 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s2071543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NM_004159.4:c.135+427C&gt;A (Gln49Lys)</a:t>
            </a:r>
            <a:r>
              <a:rPr lang="lv-LV" alt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66302" y="3147399"/>
            <a:ext cx="7447251" cy="1998596"/>
            <a:chOff x="237702" y="3263082"/>
            <a:chExt cx="7447251" cy="1998596"/>
          </a:xfrm>
        </p:grpSpPr>
        <p:sp>
          <p:nvSpPr>
            <p:cNvPr id="36" name="TextBox 21"/>
            <p:cNvSpPr txBox="1">
              <a:spLocks noChangeArrowheads="1"/>
            </p:cNvSpPr>
            <p:nvPr/>
          </p:nvSpPr>
          <p:spPr bwMode="auto">
            <a:xfrm>
              <a:off x="237702" y="3568296"/>
              <a:ext cx="229545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b="1" dirty="0"/>
                <a:t>RNA </a:t>
              </a:r>
              <a:r>
                <a:rPr lang="lv-LV" altLang="lv-LV" sz="2000" b="1" dirty="0" err="1"/>
                <a:t>secondary</a:t>
              </a:r>
              <a:r>
                <a:rPr lang="lv-LV" altLang="lv-LV" sz="2000" b="1" dirty="0"/>
                <a:t> </a:t>
              </a:r>
              <a:r>
                <a:rPr lang="lv-LV" altLang="lv-LV" sz="2000" b="1" dirty="0" err="1"/>
                <a:t>structure</a:t>
              </a:r>
              <a:endParaRPr lang="lv-LV" altLang="lv-LV" sz="2000" dirty="0"/>
            </a:p>
          </p:txBody>
        </p:sp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4049200" y="3281678"/>
              <a:ext cx="1406657" cy="1980000"/>
              <a:chOff x="6948193" y="2383731"/>
              <a:chExt cx="2294585" cy="3229827"/>
            </a:xfrm>
          </p:grpSpPr>
          <p:pic>
            <p:nvPicPr>
              <p:cNvPr id="34" name="Image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193" y="2383731"/>
                <a:ext cx="2294585" cy="3229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extBox 22"/>
              <p:cNvSpPr txBox="1">
                <a:spLocks noChangeArrowheads="1"/>
              </p:cNvSpPr>
              <p:nvPr/>
            </p:nvSpPr>
            <p:spPr bwMode="auto">
              <a:xfrm>
                <a:off x="6948193" y="2451904"/>
                <a:ext cx="430214" cy="399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ctr"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lv-LV" altLang="lv-LV" sz="2000" dirty="0"/>
                  <a:t>C</a:t>
                </a:r>
              </a:p>
            </p:txBody>
          </p:sp>
        </p:grpSp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>
              <a:off x="6297098" y="3263082"/>
              <a:ext cx="1387855" cy="1980000"/>
              <a:chOff x="9599019" y="2321899"/>
              <a:chExt cx="2307245" cy="3291659"/>
            </a:xfrm>
          </p:grpSpPr>
          <p:pic>
            <p:nvPicPr>
              <p:cNvPr id="35" name="Image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99019" y="2383731"/>
                <a:ext cx="2307245" cy="3229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Box 89"/>
              <p:cNvSpPr txBox="1">
                <a:spLocks noChangeArrowheads="1"/>
              </p:cNvSpPr>
              <p:nvPr/>
            </p:nvSpPr>
            <p:spPr bwMode="auto">
              <a:xfrm>
                <a:off x="9703844" y="2321899"/>
                <a:ext cx="369737" cy="399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ctr"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lv-LV" altLang="lv-LV" sz="2000"/>
                  <a:t>A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439890" y="1470492"/>
            <a:ext cx="8347854" cy="1598460"/>
            <a:chOff x="439890" y="1470492"/>
            <a:chExt cx="8347854" cy="1598460"/>
          </a:xfrm>
        </p:grpSpPr>
        <p:sp>
          <p:nvSpPr>
            <p:cNvPr id="39" name="TextBox 92"/>
            <p:cNvSpPr txBox="1">
              <a:spLocks noChangeArrowheads="1"/>
            </p:cNvSpPr>
            <p:nvPr/>
          </p:nvSpPr>
          <p:spPr bwMode="auto">
            <a:xfrm>
              <a:off x="439890" y="1800923"/>
              <a:ext cx="27305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lv-LV" sz="2000" b="1" dirty="0"/>
                <a:t>Transcription</a:t>
              </a:r>
              <a:r>
                <a:rPr lang="lv-LV" altLang="lv-LV" sz="2000" b="1" dirty="0"/>
                <a:t> </a:t>
              </a:r>
              <a:r>
                <a:rPr lang="lv-LV" altLang="lv-LV" sz="2000" b="1" dirty="0" err="1"/>
                <a:t>factor</a:t>
              </a:r>
              <a:r>
                <a:rPr lang="en-US" altLang="lv-LV" sz="2000" b="1" dirty="0"/>
                <a:t> binding site</a:t>
              </a:r>
              <a:endParaRPr lang="lv-LV" altLang="lv-LV" sz="2000" dirty="0"/>
            </a:p>
          </p:txBody>
        </p:sp>
        <p:pic>
          <p:nvPicPr>
            <p:cNvPr id="40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971" y="1470492"/>
              <a:ext cx="5184773" cy="1598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Rectangle 43"/>
          <p:cNvSpPr/>
          <p:nvPr/>
        </p:nvSpPr>
        <p:spPr>
          <a:xfrm>
            <a:off x="3291040" y="983044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altLang="lv-LV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MAF </a:t>
            </a:r>
            <a:r>
              <a:rPr lang="lv-LV" altLang="lv-LV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altLang="lv-LV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EUR: 0.15</a:t>
            </a:r>
            <a:endParaRPr lang="lv-LV" altLang="lv-LV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2540" y="5224442"/>
            <a:ext cx="8283950" cy="1566691"/>
            <a:chOff x="52540" y="5224442"/>
            <a:chExt cx="8283950" cy="1566691"/>
          </a:xfrm>
        </p:grpSpPr>
        <p:sp>
          <p:nvSpPr>
            <p:cNvPr id="41" name="TextBox 107"/>
            <p:cNvSpPr txBox="1">
              <a:spLocks noChangeArrowheads="1"/>
            </p:cNvSpPr>
            <p:nvPr/>
          </p:nvSpPr>
          <p:spPr bwMode="auto">
            <a:xfrm>
              <a:off x="52540" y="5650291"/>
              <a:ext cx="3505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b="1" dirty="0"/>
                <a:t>DNA </a:t>
              </a:r>
              <a:r>
                <a:rPr lang="lv-LV" altLang="lv-LV" sz="2000" b="1" dirty="0" err="1"/>
                <a:t>bendabilty</a:t>
              </a:r>
              <a:r>
                <a:rPr lang="lv-LV" altLang="lv-LV" sz="2000" b="1" dirty="0"/>
                <a:t> </a:t>
              </a:r>
              <a:r>
                <a:rPr lang="lv-LV" altLang="lv-LV" sz="2000" dirty="0"/>
                <a:t>(</a:t>
              </a:r>
              <a:r>
                <a:rPr lang="lv-LV" altLang="lv-LV" sz="2000" dirty="0" err="1"/>
                <a:t>green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line</a:t>
              </a:r>
              <a:r>
                <a:rPr lang="lv-LV" altLang="lv-LV" sz="2000" dirty="0"/>
                <a:t>) </a:t>
              </a:r>
              <a:r>
                <a:rPr lang="lv-LV" altLang="lv-LV" sz="2000" dirty="0" err="1"/>
                <a:t>in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areal</a:t>
              </a:r>
              <a:r>
                <a:rPr lang="lv-LV" altLang="lv-LV" sz="2000" dirty="0"/>
                <a:t> </a:t>
              </a:r>
              <a:r>
                <a:rPr lang="lv-LV" altLang="lv-LV" sz="2000" b="1" dirty="0" err="1"/>
                <a:t>decreases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at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change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of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nucleotide</a:t>
              </a:r>
              <a:r>
                <a:rPr lang="lv-LV" altLang="lv-LV" sz="2000" dirty="0"/>
                <a:t> C&gt;A 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017" y="5351133"/>
              <a:ext cx="1920001" cy="1440000"/>
            </a:xfrm>
            <a:prstGeom prst="rect">
              <a:avLst/>
            </a:prstGeom>
          </p:spPr>
        </p:pic>
        <p:sp>
          <p:nvSpPr>
            <p:cNvPr id="46" name="TextBox 22"/>
            <p:cNvSpPr txBox="1">
              <a:spLocks noChangeArrowheads="1"/>
            </p:cNvSpPr>
            <p:nvPr/>
          </p:nvSpPr>
          <p:spPr bwMode="auto">
            <a:xfrm>
              <a:off x="3611777" y="5290955"/>
              <a:ext cx="287711" cy="267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dirty="0"/>
                <a:t>C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490" y="5325023"/>
              <a:ext cx="1920000" cy="1440000"/>
            </a:xfrm>
            <a:prstGeom prst="rect">
              <a:avLst/>
            </a:prstGeom>
          </p:spPr>
        </p:pic>
        <p:sp>
          <p:nvSpPr>
            <p:cNvPr id="48" name="TextBox 22"/>
            <p:cNvSpPr txBox="1">
              <a:spLocks noChangeArrowheads="1"/>
            </p:cNvSpPr>
            <p:nvPr/>
          </p:nvSpPr>
          <p:spPr bwMode="auto">
            <a:xfrm>
              <a:off x="6128779" y="5224442"/>
              <a:ext cx="2877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0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469"/>
            <a:ext cx="9144000" cy="553721"/>
          </a:xfrm>
        </p:spPr>
        <p:txBody>
          <a:bodyPr>
            <a:noAutofit/>
          </a:bodyPr>
          <a:lstStyle/>
          <a:p>
            <a:pPr algn="ctr"/>
            <a:r>
              <a:rPr lang="lv-LV" altLang="lv-LV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altLang="lv-LV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16224"/>
            <a:ext cx="9144000" cy="51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altLang="lv-LV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PSMB8 - </a:t>
            </a: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s9357155</a:t>
            </a: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NM_148919.3:c.537+63C&gt;T (G&gt;A)</a:t>
            </a:r>
            <a:r>
              <a:rPr lang="lv-LV" altLang="lv-LV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lv-LV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466302" y="3452613"/>
            <a:ext cx="22954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v-LV" altLang="lv-LV" sz="2000" b="1" dirty="0"/>
              <a:t>DNA </a:t>
            </a:r>
            <a:r>
              <a:rPr lang="lv-LV" altLang="lv-LV" sz="2000" b="1" dirty="0" err="1"/>
              <a:t>secondary</a:t>
            </a:r>
            <a:r>
              <a:rPr lang="lv-LV" altLang="lv-LV" sz="2000" b="1" dirty="0"/>
              <a:t> </a:t>
            </a:r>
            <a:r>
              <a:rPr lang="lv-LV" altLang="lv-LV" sz="2000" b="1" dirty="0" err="1"/>
              <a:t>structure</a:t>
            </a:r>
            <a:endParaRPr lang="lv-LV" altLang="lv-LV" sz="2000" dirty="0"/>
          </a:p>
        </p:txBody>
      </p:sp>
      <p:sp>
        <p:nvSpPr>
          <p:cNvPr id="44" name="Rectangle 43"/>
          <p:cNvSpPr/>
          <p:nvPr/>
        </p:nvSpPr>
        <p:spPr>
          <a:xfrm>
            <a:off x="3291040" y="983044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altLang="lv-LV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MAF </a:t>
            </a:r>
            <a:r>
              <a:rPr lang="lv-LV" altLang="lv-LV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altLang="lv-LV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EUR: 0.31</a:t>
            </a:r>
            <a:endParaRPr lang="lv-LV" altLang="lv-LV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2540" y="5197504"/>
            <a:ext cx="6363950" cy="1468450"/>
            <a:chOff x="52540" y="5197504"/>
            <a:chExt cx="6363950" cy="1468450"/>
          </a:xfrm>
        </p:grpSpPr>
        <p:sp>
          <p:nvSpPr>
            <p:cNvPr id="41" name="TextBox 107"/>
            <p:cNvSpPr txBox="1">
              <a:spLocks noChangeArrowheads="1"/>
            </p:cNvSpPr>
            <p:nvPr/>
          </p:nvSpPr>
          <p:spPr bwMode="auto">
            <a:xfrm>
              <a:off x="52540" y="5650291"/>
              <a:ext cx="3505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b="1" dirty="0"/>
                <a:t>DNA </a:t>
              </a:r>
              <a:r>
                <a:rPr lang="lv-LV" altLang="lv-LV" sz="2000" b="1" dirty="0" err="1"/>
                <a:t>bendabilty</a:t>
              </a:r>
              <a:r>
                <a:rPr lang="lv-LV" altLang="lv-LV" sz="2000" b="1" dirty="0"/>
                <a:t> </a:t>
              </a:r>
              <a:r>
                <a:rPr lang="lv-LV" altLang="lv-LV" sz="2000" dirty="0"/>
                <a:t>(</a:t>
              </a:r>
              <a:r>
                <a:rPr lang="lv-LV" altLang="lv-LV" sz="2000" dirty="0" err="1"/>
                <a:t>green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line</a:t>
              </a:r>
              <a:r>
                <a:rPr lang="lv-LV" altLang="lv-LV" sz="2000" dirty="0"/>
                <a:t>)</a:t>
              </a:r>
              <a:r>
                <a:rPr lang="lv-LV" altLang="lv-LV" sz="2000" b="1" dirty="0"/>
                <a:t> </a:t>
              </a:r>
              <a:r>
                <a:rPr lang="lv-LV" altLang="lv-LV" sz="2000" dirty="0" err="1"/>
                <a:t>in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areal</a:t>
              </a:r>
              <a:r>
                <a:rPr lang="lv-LV" altLang="lv-LV" sz="2000" dirty="0"/>
                <a:t> </a:t>
              </a:r>
              <a:r>
                <a:rPr lang="lv-LV" altLang="lv-LV" sz="2000" b="1" dirty="0" err="1"/>
                <a:t>increases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at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change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of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nucleotide</a:t>
              </a:r>
              <a:r>
                <a:rPr lang="lv-LV" altLang="lv-LV" sz="2000" dirty="0"/>
                <a:t> G&gt;A </a:t>
              </a:r>
            </a:p>
          </p:txBody>
        </p:sp>
        <p:sp>
          <p:nvSpPr>
            <p:cNvPr id="46" name="TextBox 22"/>
            <p:cNvSpPr txBox="1">
              <a:spLocks noChangeArrowheads="1"/>
            </p:cNvSpPr>
            <p:nvPr/>
          </p:nvSpPr>
          <p:spPr bwMode="auto">
            <a:xfrm>
              <a:off x="3802364" y="5197504"/>
              <a:ext cx="2877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dirty="0"/>
                <a:t>G</a:t>
              </a:r>
            </a:p>
          </p:txBody>
        </p:sp>
        <p:sp>
          <p:nvSpPr>
            <p:cNvPr id="48" name="TextBox 22"/>
            <p:cNvSpPr txBox="1">
              <a:spLocks noChangeArrowheads="1"/>
            </p:cNvSpPr>
            <p:nvPr/>
          </p:nvSpPr>
          <p:spPr bwMode="auto">
            <a:xfrm>
              <a:off x="6128779" y="5224442"/>
              <a:ext cx="2877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dirty="0"/>
                <a:t>A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9890" y="1563675"/>
            <a:ext cx="8573500" cy="1425363"/>
            <a:chOff x="211290" y="1563675"/>
            <a:chExt cx="8573500" cy="1425363"/>
          </a:xfrm>
        </p:grpSpPr>
        <p:sp>
          <p:nvSpPr>
            <p:cNvPr id="39" name="TextBox 92"/>
            <p:cNvSpPr txBox="1">
              <a:spLocks noChangeArrowheads="1"/>
            </p:cNvSpPr>
            <p:nvPr/>
          </p:nvSpPr>
          <p:spPr bwMode="auto">
            <a:xfrm>
              <a:off x="211290" y="1799777"/>
              <a:ext cx="27305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lv-LV" sz="2000" b="1" dirty="0"/>
                <a:t>Transcription</a:t>
              </a:r>
              <a:r>
                <a:rPr lang="lv-LV" altLang="lv-LV" sz="2000" b="1" dirty="0"/>
                <a:t> </a:t>
              </a:r>
              <a:r>
                <a:rPr lang="lv-LV" altLang="lv-LV" sz="2000" b="1" dirty="0" err="1"/>
                <a:t>factor</a:t>
              </a:r>
              <a:r>
                <a:rPr lang="en-US" altLang="lv-LV" sz="2000" b="1" dirty="0"/>
                <a:t> binding site</a:t>
              </a:r>
              <a:endParaRPr lang="lv-LV" altLang="lv-LV" sz="2000" dirty="0"/>
            </a:p>
          </p:txBody>
        </p:sp>
        <p:pic>
          <p:nvPicPr>
            <p:cNvPr id="22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767" y="1563675"/>
              <a:ext cx="5312023" cy="142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Image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22" y="3156325"/>
            <a:ext cx="1528113" cy="19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436882" y="3110858"/>
            <a:ext cx="1607657" cy="2050616"/>
            <a:chOff x="4325918" y="5650291"/>
            <a:chExt cx="1607657" cy="2050616"/>
          </a:xfrm>
        </p:grpSpPr>
        <p:pic>
          <p:nvPicPr>
            <p:cNvPr id="27" name="Image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462" y="5702907"/>
              <a:ext cx="1528113" cy="199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106"/>
            <p:cNvSpPr txBox="1">
              <a:spLocks noChangeArrowheads="1"/>
            </p:cNvSpPr>
            <p:nvPr/>
          </p:nvSpPr>
          <p:spPr bwMode="auto">
            <a:xfrm>
              <a:off x="4325918" y="5650291"/>
              <a:ext cx="431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dirty="0"/>
                <a:t>A</a:t>
              </a:r>
            </a:p>
          </p:txBody>
        </p:sp>
      </p:grpSp>
      <p:sp>
        <p:nvSpPr>
          <p:cNvPr id="30" name="TextBox 106"/>
          <p:cNvSpPr txBox="1">
            <a:spLocks noChangeArrowheads="1"/>
          </p:cNvSpPr>
          <p:nvPr/>
        </p:nvSpPr>
        <p:spPr bwMode="auto">
          <a:xfrm>
            <a:off x="4300522" y="3108004"/>
            <a:ext cx="3583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v-LV" altLang="lv-LV" sz="2000" dirty="0"/>
              <a:t>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33" y="5325022"/>
            <a:ext cx="1953892" cy="1465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90" y="5305252"/>
            <a:ext cx="1953600" cy="14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6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469"/>
            <a:ext cx="9144000" cy="553721"/>
          </a:xfrm>
        </p:spPr>
        <p:txBody>
          <a:bodyPr>
            <a:noAutofit/>
          </a:bodyPr>
          <a:lstStyle/>
          <a:p>
            <a:pPr algn="ctr"/>
            <a:r>
              <a:rPr lang="lv-LV" altLang="lv-LV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altLang="lv-LV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16224"/>
            <a:ext cx="9144000" cy="51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altLang="lv-LV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PSMB8 - </a:t>
            </a: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s9275596</a:t>
            </a: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NT_167246.1:g.4138777T&gt;C</a:t>
            </a:r>
            <a:r>
              <a:rPr lang="lv-LV" altLang="lv-LV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lv-LV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466302" y="3452613"/>
            <a:ext cx="22954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v-LV" altLang="lv-LV" sz="2000" b="1" dirty="0"/>
              <a:t>DNA </a:t>
            </a:r>
            <a:r>
              <a:rPr lang="lv-LV" altLang="lv-LV" sz="2000" b="1" dirty="0" err="1"/>
              <a:t>secondary</a:t>
            </a:r>
            <a:r>
              <a:rPr lang="lv-LV" altLang="lv-LV" sz="2000" b="1" dirty="0"/>
              <a:t> </a:t>
            </a:r>
            <a:r>
              <a:rPr lang="lv-LV" altLang="lv-LV" sz="2000" b="1" dirty="0" err="1"/>
              <a:t>structure</a:t>
            </a:r>
            <a:endParaRPr lang="lv-LV" altLang="lv-LV" sz="2000" dirty="0"/>
          </a:p>
        </p:txBody>
      </p:sp>
      <p:sp>
        <p:nvSpPr>
          <p:cNvPr id="44" name="Rectangle 43"/>
          <p:cNvSpPr/>
          <p:nvPr/>
        </p:nvSpPr>
        <p:spPr>
          <a:xfrm>
            <a:off x="3291040" y="983044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altLang="lv-LV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MAF </a:t>
            </a:r>
            <a:r>
              <a:rPr lang="lv-LV" altLang="lv-LV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altLang="lv-LV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EUR: 0.14</a:t>
            </a:r>
            <a:endParaRPr lang="lv-LV" altLang="lv-LV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30236" y="5197504"/>
            <a:ext cx="6286254" cy="1215718"/>
            <a:chOff x="130236" y="5197504"/>
            <a:chExt cx="6286254" cy="1215718"/>
          </a:xfrm>
        </p:grpSpPr>
        <p:sp>
          <p:nvSpPr>
            <p:cNvPr id="41" name="TextBox 107"/>
            <p:cNvSpPr txBox="1">
              <a:spLocks noChangeArrowheads="1"/>
            </p:cNvSpPr>
            <p:nvPr/>
          </p:nvSpPr>
          <p:spPr bwMode="auto">
            <a:xfrm>
              <a:off x="130236" y="5397559"/>
              <a:ext cx="3505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b="1" dirty="0"/>
                <a:t>DNA </a:t>
              </a:r>
              <a:r>
                <a:rPr lang="lv-LV" altLang="lv-LV" sz="2000" b="1" dirty="0" err="1"/>
                <a:t>bendabilty</a:t>
              </a:r>
              <a:r>
                <a:rPr lang="lv-LV" altLang="lv-LV" sz="2000" b="1" dirty="0"/>
                <a:t> </a:t>
              </a:r>
              <a:r>
                <a:rPr lang="lv-LV" altLang="lv-LV" sz="2000" dirty="0"/>
                <a:t>(</a:t>
              </a:r>
              <a:r>
                <a:rPr lang="lv-LV" altLang="lv-LV" sz="2000" dirty="0" err="1"/>
                <a:t>green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line</a:t>
              </a:r>
              <a:r>
                <a:rPr lang="lv-LV" altLang="lv-LV" sz="2000" dirty="0"/>
                <a:t>)</a:t>
              </a:r>
              <a:r>
                <a:rPr lang="lv-LV" altLang="lv-LV" sz="2000" b="1" dirty="0"/>
                <a:t> </a:t>
              </a:r>
              <a:r>
                <a:rPr lang="lv-LV" altLang="lv-LV" sz="2000" dirty="0" err="1"/>
                <a:t>in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areal</a:t>
              </a:r>
              <a:r>
                <a:rPr lang="lv-LV" altLang="lv-LV" sz="2000" dirty="0"/>
                <a:t> </a:t>
              </a:r>
              <a:r>
                <a:rPr lang="lv-LV" altLang="lv-LV" sz="2000" b="1" dirty="0" err="1"/>
                <a:t>increases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at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change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of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nucleotide</a:t>
              </a:r>
              <a:r>
                <a:rPr lang="lv-LV" altLang="lv-LV" sz="2000" dirty="0"/>
                <a:t> T&gt;C </a:t>
              </a:r>
            </a:p>
          </p:txBody>
        </p:sp>
        <p:sp>
          <p:nvSpPr>
            <p:cNvPr id="46" name="TextBox 22"/>
            <p:cNvSpPr txBox="1">
              <a:spLocks noChangeArrowheads="1"/>
            </p:cNvSpPr>
            <p:nvPr/>
          </p:nvSpPr>
          <p:spPr bwMode="auto">
            <a:xfrm>
              <a:off x="3802364" y="5197504"/>
              <a:ext cx="2877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dirty="0"/>
                <a:t>T</a:t>
              </a:r>
            </a:p>
          </p:txBody>
        </p:sp>
        <p:sp>
          <p:nvSpPr>
            <p:cNvPr id="48" name="TextBox 22"/>
            <p:cNvSpPr txBox="1">
              <a:spLocks noChangeArrowheads="1"/>
            </p:cNvSpPr>
            <p:nvPr/>
          </p:nvSpPr>
          <p:spPr bwMode="auto">
            <a:xfrm>
              <a:off x="6128779" y="5224442"/>
              <a:ext cx="2877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dirty="0"/>
                <a:t>C</a:t>
              </a:r>
            </a:p>
          </p:txBody>
        </p:sp>
      </p:grpSp>
      <p:sp>
        <p:nvSpPr>
          <p:cNvPr id="39" name="TextBox 92"/>
          <p:cNvSpPr txBox="1">
            <a:spLocks noChangeArrowheads="1"/>
          </p:cNvSpPr>
          <p:nvPr/>
        </p:nvSpPr>
        <p:spPr bwMode="auto">
          <a:xfrm>
            <a:off x="439890" y="1799777"/>
            <a:ext cx="2730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lv-LV" sz="2000" b="1" dirty="0"/>
              <a:t>Transcription</a:t>
            </a:r>
            <a:r>
              <a:rPr lang="lv-LV" altLang="lv-LV" sz="2000" b="1" dirty="0"/>
              <a:t> </a:t>
            </a:r>
            <a:r>
              <a:rPr lang="lv-LV" altLang="lv-LV" sz="2000" b="1" dirty="0" err="1"/>
              <a:t>factor</a:t>
            </a:r>
            <a:r>
              <a:rPr lang="en-US" altLang="lv-LV" sz="2000" b="1" dirty="0"/>
              <a:t> binding site</a:t>
            </a:r>
            <a:endParaRPr lang="lv-LV" altLang="lv-LV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436882" y="3110858"/>
            <a:ext cx="1536980" cy="1967200"/>
            <a:chOff x="6436882" y="3110858"/>
            <a:chExt cx="1536980" cy="1967200"/>
          </a:xfrm>
        </p:grpSpPr>
        <p:pic>
          <p:nvPicPr>
            <p:cNvPr id="24" name="Image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103" y="3178581"/>
              <a:ext cx="1452759" cy="189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106"/>
            <p:cNvSpPr txBox="1">
              <a:spLocks noChangeArrowheads="1"/>
            </p:cNvSpPr>
            <p:nvPr/>
          </p:nvSpPr>
          <p:spPr bwMode="auto">
            <a:xfrm>
              <a:off x="6436882" y="3110858"/>
              <a:ext cx="431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dirty="0"/>
                <a:t>C</a:t>
              </a:r>
            </a:p>
          </p:txBody>
        </p:sp>
      </p:grpSp>
      <p:pic>
        <p:nvPicPr>
          <p:cNvPr id="21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64" y="1579045"/>
            <a:ext cx="4808441" cy="14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14" y="3163474"/>
            <a:ext cx="1461530" cy="19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06"/>
          <p:cNvSpPr txBox="1">
            <a:spLocks noChangeArrowheads="1"/>
          </p:cNvSpPr>
          <p:nvPr/>
        </p:nvSpPr>
        <p:spPr bwMode="auto">
          <a:xfrm>
            <a:off x="4328201" y="3160602"/>
            <a:ext cx="3583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v-LV" altLang="lv-LV" sz="2000" dirty="0"/>
              <a:t>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78" y="5224442"/>
            <a:ext cx="1922016" cy="1441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87" y="5224442"/>
            <a:ext cx="1922016" cy="144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6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22" y="3164233"/>
            <a:ext cx="1527302" cy="1997241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469"/>
            <a:ext cx="9144000" cy="553721"/>
          </a:xfrm>
        </p:spPr>
        <p:txBody>
          <a:bodyPr>
            <a:noAutofit/>
          </a:bodyPr>
          <a:lstStyle/>
          <a:p>
            <a:pPr algn="ctr"/>
            <a:r>
              <a:rPr lang="lv-LV" altLang="lv-LV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altLang="lv-LV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16224"/>
            <a:ext cx="9144000" cy="51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altLang="lv-LV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PSMB9 - </a:t>
            </a: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s17587</a:t>
            </a: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NM_002800.4:c.179G&gt;A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466302" y="3452613"/>
            <a:ext cx="22954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v-LV" altLang="lv-LV" sz="2000" b="1" dirty="0"/>
              <a:t>DNA </a:t>
            </a:r>
            <a:r>
              <a:rPr lang="lv-LV" altLang="lv-LV" sz="2000" b="1" dirty="0" err="1"/>
              <a:t>secondary</a:t>
            </a:r>
            <a:r>
              <a:rPr lang="lv-LV" altLang="lv-LV" sz="2000" b="1" dirty="0"/>
              <a:t> </a:t>
            </a:r>
            <a:r>
              <a:rPr lang="lv-LV" altLang="lv-LV" sz="2000" b="1" dirty="0" err="1"/>
              <a:t>structure</a:t>
            </a:r>
            <a:endParaRPr lang="lv-LV" altLang="lv-LV" sz="2000" dirty="0"/>
          </a:p>
        </p:txBody>
      </p:sp>
      <p:sp>
        <p:nvSpPr>
          <p:cNvPr id="44" name="Rectangle 43"/>
          <p:cNvSpPr/>
          <p:nvPr/>
        </p:nvSpPr>
        <p:spPr>
          <a:xfrm>
            <a:off x="3291040" y="983044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altLang="lv-LV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MAF </a:t>
            </a:r>
            <a:r>
              <a:rPr lang="lv-LV" altLang="lv-LV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altLang="lv-LV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EUR: 0.27</a:t>
            </a:r>
            <a:endParaRPr lang="lv-LV" altLang="lv-LV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09682" y="5197504"/>
            <a:ext cx="6306808" cy="1397514"/>
            <a:chOff x="109682" y="5197504"/>
            <a:chExt cx="6306808" cy="1397514"/>
          </a:xfrm>
        </p:grpSpPr>
        <p:sp>
          <p:nvSpPr>
            <p:cNvPr id="41" name="TextBox 107"/>
            <p:cNvSpPr txBox="1">
              <a:spLocks noChangeArrowheads="1"/>
            </p:cNvSpPr>
            <p:nvPr/>
          </p:nvSpPr>
          <p:spPr bwMode="auto">
            <a:xfrm>
              <a:off x="109682" y="5579355"/>
              <a:ext cx="3505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b="1" dirty="0"/>
                <a:t>DNA </a:t>
              </a:r>
              <a:r>
                <a:rPr lang="lv-LV" altLang="lv-LV" sz="2000" b="1" dirty="0" err="1"/>
                <a:t>bendabilty</a:t>
              </a:r>
              <a:r>
                <a:rPr lang="lv-LV" altLang="lv-LV" sz="2000" b="1" dirty="0"/>
                <a:t> </a:t>
              </a:r>
              <a:r>
                <a:rPr lang="lv-LV" altLang="lv-LV" sz="2000" dirty="0"/>
                <a:t>(</a:t>
              </a:r>
              <a:r>
                <a:rPr lang="lv-LV" altLang="lv-LV" sz="2000" dirty="0" err="1"/>
                <a:t>green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line</a:t>
              </a:r>
              <a:r>
                <a:rPr lang="lv-LV" altLang="lv-LV" sz="2000" dirty="0"/>
                <a:t>)</a:t>
              </a:r>
              <a:r>
                <a:rPr lang="lv-LV" altLang="lv-LV" sz="2000" b="1" dirty="0"/>
                <a:t> </a:t>
              </a:r>
              <a:r>
                <a:rPr lang="lv-LV" altLang="lv-LV" sz="2000" dirty="0" err="1"/>
                <a:t>in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areal</a:t>
              </a:r>
              <a:r>
                <a:rPr lang="lv-LV" altLang="lv-LV" sz="2000" dirty="0"/>
                <a:t> </a:t>
              </a:r>
              <a:r>
                <a:rPr lang="lv-LV" altLang="lv-LV" sz="2000" b="1" dirty="0"/>
                <a:t>no </a:t>
              </a:r>
              <a:r>
                <a:rPr lang="lv-LV" altLang="lv-LV" sz="2000" b="1" dirty="0" err="1"/>
                <a:t>difference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at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change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of</a:t>
              </a:r>
              <a:r>
                <a:rPr lang="lv-LV" altLang="lv-LV" sz="2000" dirty="0"/>
                <a:t> </a:t>
              </a:r>
              <a:r>
                <a:rPr lang="lv-LV" altLang="lv-LV" sz="2000" dirty="0" err="1"/>
                <a:t>nucleotide</a:t>
              </a:r>
              <a:r>
                <a:rPr lang="lv-LV" altLang="lv-LV" sz="2000" dirty="0"/>
                <a:t> G&gt;A </a:t>
              </a:r>
            </a:p>
          </p:txBody>
        </p:sp>
        <p:sp>
          <p:nvSpPr>
            <p:cNvPr id="46" name="TextBox 22"/>
            <p:cNvSpPr txBox="1">
              <a:spLocks noChangeArrowheads="1"/>
            </p:cNvSpPr>
            <p:nvPr/>
          </p:nvSpPr>
          <p:spPr bwMode="auto">
            <a:xfrm>
              <a:off x="3802364" y="5197504"/>
              <a:ext cx="2877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dirty="0"/>
                <a:t>G</a:t>
              </a:r>
            </a:p>
          </p:txBody>
        </p:sp>
        <p:sp>
          <p:nvSpPr>
            <p:cNvPr id="48" name="TextBox 22"/>
            <p:cNvSpPr txBox="1">
              <a:spLocks noChangeArrowheads="1"/>
            </p:cNvSpPr>
            <p:nvPr/>
          </p:nvSpPr>
          <p:spPr bwMode="auto">
            <a:xfrm>
              <a:off x="6128779" y="5224442"/>
              <a:ext cx="2877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lv-LV" altLang="lv-LV" sz="2000" dirty="0"/>
                <a:t>A</a:t>
              </a:r>
            </a:p>
          </p:txBody>
        </p:sp>
      </p:grpSp>
      <p:sp>
        <p:nvSpPr>
          <p:cNvPr id="39" name="TextBox 92"/>
          <p:cNvSpPr txBox="1">
            <a:spLocks noChangeArrowheads="1"/>
          </p:cNvSpPr>
          <p:nvPr/>
        </p:nvSpPr>
        <p:spPr bwMode="auto">
          <a:xfrm>
            <a:off x="439890" y="1799777"/>
            <a:ext cx="2730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lv-LV" sz="2000" b="1" dirty="0"/>
              <a:t>Transcription</a:t>
            </a:r>
            <a:r>
              <a:rPr lang="lv-LV" altLang="lv-LV" sz="2000" b="1" dirty="0"/>
              <a:t> </a:t>
            </a:r>
            <a:r>
              <a:rPr lang="lv-LV" altLang="lv-LV" sz="2000" b="1" dirty="0" err="1"/>
              <a:t>factor</a:t>
            </a:r>
            <a:r>
              <a:rPr lang="en-US" altLang="lv-LV" sz="2000" b="1" dirty="0"/>
              <a:t> binding site</a:t>
            </a:r>
            <a:endParaRPr lang="lv-LV" altLang="lv-LV" sz="2000" dirty="0"/>
          </a:p>
        </p:txBody>
      </p:sp>
      <p:sp>
        <p:nvSpPr>
          <p:cNvPr id="30" name="TextBox 106"/>
          <p:cNvSpPr txBox="1">
            <a:spLocks noChangeArrowheads="1"/>
          </p:cNvSpPr>
          <p:nvPr/>
        </p:nvSpPr>
        <p:spPr bwMode="auto">
          <a:xfrm>
            <a:off x="4263305" y="3093000"/>
            <a:ext cx="3075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v-LV" altLang="lv-LV" sz="2000" dirty="0"/>
              <a:t>G</a:t>
            </a:r>
          </a:p>
        </p:txBody>
      </p:sp>
      <p:pic>
        <p:nvPicPr>
          <p:cNvPr id="20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64" y="1683027"/>
            <a:ext cx="4828928" cy="135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88" y="3138000"/>
            <a:ext cx="1563821" cy="2044997"/>
          </a:xfrm>
          <a:prstGeom prst="rect">
            <a:avLst/>
          </a:prstGeom>
        </p:spPr>
      </p:pic>
      <p:sp>
        <p:nvSpPr>
          <p:cNvPr id="23" name="TextBox 106"/>
          <p:cNvSpPr txBox="1">
            <a:spLocks noChangeArrowheads="1"/>
          </p:cNvSpPr>
          <p:nvPr/>
        </p:nvSpPr>
        <p:spPr bwMode="auto">
          <a:xfrm>
            <a:off x="6621027" y="3079459"/>
            <a:ext cx="3583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v-LV" altLang="lv-LV" sz="2000" dirty="0"/>
              <a:t>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72" y="5292415"/>
            <a:ext cx="1860910" cy="1395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88" y="5290194"/>
            <a:ext cx="1866830" cy="14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30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864</Words>
  <Application>Microsoft Office PowerPoint</Application>
  <PresentationFormat>Slaidrāde ekrānā (4:3)</PresentationFormat>
  <Paragraphs>103</Paragraphs>
  <Slides>13</Slides>
  <Notes>5</Notes>
  <HiddenSlides>0</HiddenSlides>
  <MMClips>0</MMClips>
  <ScaleCrop>false</ScaleCrop>
  <HeadingPairs>
    <vt:vector size="6" baseType="variant">
      <vt:variant>
        <vt:lpstr>Lietotie fonti</vt:lpstr>
      </vt:variant>
      <vt:variant>
        <vt:i4>8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22" baseType="lpstr">
      <vt:lpstr>맑은 고딕</vt:lpstr>
      <vt:lpstr>Arial</vt:lpstr>
      <vt:lpstr>Batang</vt:lpstr>
      <vt:lpstr>Calibri</vt:lpstr>
      <vt:lpstr>Calibri Light</vt:lpstr>
      <vt:lpstr>굴림</vt:lpstr>
      <vt:lpstr>Times New Roman</vt:lpstr>
      <vt:lpstr>Wingdings</vt:lpstr>
      <vt:lpstr>Office Theme</vt:lpstr>
      <vt:lpstr>PowerPoint prezentācija</vt:lpstr>
      <vt:lpstr>PowerPoint prezentācija</vt:lpstr>
      <vt:lpstr>PowerPoint prezentācija</vt:lpstr>
      <vt:lpstr>Aim of the study </vt:lpstr>
      <vt:lpstr>Materials and methods</vt:lpstr>
      <vt:lpstr>Results</vt:lpstr>
      <vt:lpstr>Results</vt:lpstr>
      <vt:lpstr>Results</vt:lpstr>
      <vt:lpstr>Results</vt:lpstr>
      <vt:lpstr>Results</vt:lpstr>
      <vt:lpstr>Results</vt:lpstr>
      <vt:lpstr>Conclusions</vt:lpstr>
      <vt:lpstr>Thank you for your attention!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Ilva Trapiņa</dc:creator>
  <cp:lastModifiedBy>Laureta Busevica</cp:lastModifiedBy>
  <cp:revision>19</cp:revision>
  <dcterms:created xsi:type="dcterms:W3CDTF">2019-04-03T07:55:53Z</dcterms:created>
  <dcterms:modified xsi:type="dcterms:W3CDTF">2019-11-14T13:30:31Z</dcterms:modified>
</cp:coreProperties>
</file>