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7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91" r:id="rId5"/>
    <p:sldId id="304" r:id="rId6"/>
    <p:sldId id="265" r:id="rId7"/>
    <p:sldId id="278" r:id="rId8"/>
    <p:sldId id="263" r:id="rId9"/>
    <p:sldId id="292" r:id="rId10"/>
    <p:sldId id="293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277" r:id="rId21"/>
  </p:sldIdLst>
  <p:sldSz cx="9144000" cy="6858000" type="screen4x3"/>
  <p:notesSz cx="6735763" cy="98663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4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80" autoAdjust="0"/>
  </p:normalViewPr>
  <p:slideViewPr>
    <p:cSldViewPr>
      <p:cViewPr varScale="1">
        <p:scale>
          <a:sx n="115" d="100"/>
          <a:sy n="115" d="100"/>
        </p:scale>
        <p:origin x="1494" y="12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6306"/>
    </p:cViewPr>
  </p:sorterViewPr>
  <p:notesViewPr>
    <p:cSldViewPr>
      <p:cViewPr varScale="1">
        <p:scale>
          <a:sx n="81" d="100"/>
          <a:sy n="81" d="100"/>
        </p:scale>
        <p:origin x="4008" y="90"/>
      </p:cViewPr>
      <p:guideLst>
        <p:guide orient="horz" pos="2864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297842B-9231-4BD4-B1F4-937E8A27E9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2FE40DE-DE2D-433A-A149-2AA2F22C59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1745E-ED42-4EE2-B98D-403D2DEA866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12C6F8-6C55-4200-9C6C-AD7F86FB6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3A170FF-175B-4EE3-9E5A-08E0B85161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C0049-6E1D-4497-8892-C6AE159FD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9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xmlns="" id="{A43CDD3A-ED13-4BB1-B2DA-0EBB55B29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18" tIns="45409" rIns="90818" bIns="4540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lv-LV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xmlns="" id="{17B98A08-FE1A-430B-BB85-D5F94D9E571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9300"/>
            <a:ext cx="4926012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6848CACB-5ABD-41C2-95B1-ADB85F06D14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3734" y="4686894"/>
            <a:ext cx="5385147" cy="443589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lv-LV" noProof="0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xmlns="" id="{549D51D2-641B-401A-97C8-6B5E3235C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2921611" cy="49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18" tIns="45409" rIns="90818" bIns="4540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lv-LV" altLang="en-US"/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xmlns="" id="{31C8A672-0674-4F5E-A6F0-DEF8C864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577" y="1"/>
            <a:ext cx="2921611" cy="49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18" tIns="45409" rIns="90818" bIns="4540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lv-LV" altLang="en-US"/>
          </a:p>
        </p:txBody>
      </p:sp>
      <p:sp>
        <p:nvSpPr>
          <p:cNvPr id="4103" name="Text Box 6">
            <a:extLst>
              <a:ext uri="{FF2B5EF4-FFF2-40B4-BE49-F238E27FC236}">
                <a16:creationId xmlns:a16="http://schemas.microsoft.com/office/drawing/2014/main" xmlns="" id="{83938D17-F6D7-49F8-96BC-0282D80D6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372209"/>
            <a:ext cx="2921611" cy="49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18" tIns="45409" rIns="90818" bIns="4540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lv-LV" alt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xmlns="" id="{89D745E8-0BB6-4E91-84D7-417063FC8D2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12577" y="9372209"/>
            <a:ext cx="2920038" cy="48936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214432" indent="-214432" algn="r" eaLnBrk="1" hangingPunct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18977" algn="l"/>
                <a:tab pos="1437955" algn="l"/>
                <a:tab pos="2156932" algn="l"/>
                <a:tab pos="2875910" algn="l"/>
              </a:tabLst>
              <a:defRPr sz="1400" smtClean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7FD1A7-44A6-4652-B56B-253308503D2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50483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F37B31FD-E0F6-4C31-B86F-C8DBDB60F39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432" indent="-214432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501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592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5683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774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85C60A44-6C40-4098-989C-C9E1EA7C4199}" type="slidenum">
              <a:rPr lang="ru-RU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ru-RU" altLang="en-US" sz="1400"/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xmlns="" id="{8F132D9E-D77B-4E93-806B-734965C4A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577" y="9372209"/>
            <a:ext cx="2921611" cy="49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2C981850-F6AF-4E50-9B3B-90D6AA0555B2}" type="slidenum">
              <a:rPr lang="ru-RU" altLang="en-US" sz="1400"/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en-US" sz="1400"/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xmlns="" id="{FE4E0665-360C-4143-A393-111135DB9F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xmlns="" id="{270D3878-83F7-45FE-8B00-B0F46D1CE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734" y="4686894"/>
            <a:ext cx="5388296" cy="44390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lv-LV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200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CBAF1F18-3BF4-407C-9785-6FCEB4305D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432" indent="-214432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501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592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5683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774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45695D8-CE0C-47C6-B870-82EBC670F3D6}" type="slidenum">
              <a:rPr lang="ru-RU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12</a:t>
            </a:fld>
            <a:endParaRPr lang="ru-RU" altLang="en-US" sz="1400"/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xmlns="" id="{417BB305-E29F-452D-AF18-F379D041B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577" y="9372209"/>
            <a:ext cx="2921611" cy="49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CB0A6B5-4C4B-4C2F-83FE-0DB9527427FC}" type="slidenum">
              <a:rPr lang="ru-RU" altLang="en-US" sz="1400"/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en-US" sz="14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818E436A-6FFD-4985-A0BD-CBE2C89B9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xmlns="" id="{89D3EF44-133A-4D0D-8445-BEB6600D4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7263" y="4686894"/>
            <a:ext cx="4939664" cy="44390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lv-LV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5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CBAF1F18-3BF4-407C-9785-6FCEB4305D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432" indent="-214432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501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592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5683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774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45695D8-CE0C-47C6-B870-82EBC670F3D6}" type="slidenum">
              <a:rPr lang="ru-RU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13</a:t>
            </a:fld>
            <a:endParaRPr lang="ru-RU" altLang="en-US" sz="1400"/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xmlns="" id="{417BB305-E29F-452D-AF18-F379D041B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577" y="9372209"/>
            <a:ext cx="2921611" cy="49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CB0A6B5-4C4B-4C2F-83FE-0DB9527427FC}" type="slidenum">
              <a:rPr lang="ru-RU" altLang="en-US" sz="1400"/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en-US" sz="14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818E436A-6FFD-4985-A0BD-CBE2C89B9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xmlns="" id="{89D3EF44-133A-4D0D-8445-BEB6600D4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7263" y="4686894"/>
            <a:ext cx="4939664" cy="44390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lv-LV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63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CBAF1F18-3BF4-407C-9785-6FCEB4305D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432" indent="-214432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501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592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5683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774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45695D8-CE0C-47C6-B870-82EBC670F3D6}" type="slidenum">
              <a:rPr lang="ru-RU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14</a:t>
            </a:fld>
            <a:endParaRPr lang="ru-RU" altLang="en-US" sz="1400"/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xmlns="" id="{417BB305-E29F-452D-AF18-F379D041B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577" y="9372209"/>
            <a:ext cx="2921611" cy="49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CB0A6B5-4C4B-4C2F-83FE-0DB9527427FC}" type="slidenum">
              <a:rPr lang="ru-RU" altLang="en-US" sz="1400"/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en-US" sz="14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818E436A-6FFD-4985-A0BD-CBE2C89B9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xmlns="" id="{89D3EF44-133A-4D0D-8445-BEB6600D4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7263" y="4686894"/>
            <a:ext cx="4939664" cy="44390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lv-LV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462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CBAF1F18-3BF4-407C-9785-6FCEB4305D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432" indent="-214432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501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592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5683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774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45695D8-CE0C-47C6-B870-82EBC670F3D6}" type="slidenum">
              <a:rPr lang="ru-RU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15</a:t>
            </a:fld>
            <a:endParaRPr lang="ru-RU" altLang="en-US" sz="1400"/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xmlns="" id="{417BB305-E29F-452D-AF18-F379D041B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577" y="9372209"/>
            <a:ext cx="2921611" cy="49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CB0A6B5-4C4B-4C2F-83FE-0DB9527427FC}" type="slidenum">
              <a:rPr lang="ru-RU" altLang="en-US" sz="1400"/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en-US" sz="14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818E436A-6FFD-4985-A0BD-CBE2C89B9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xmlns="" id="{89D3EF44-133A-4D0D-8445-BEB6600D4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7263" y="4686894"/>
            <a:ext cx="4939664" cy="44390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lv-LV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33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CBAF1F18-3BF4-407C-9785-6FCEB4305D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432" indent="-214432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501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592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5683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774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45695D8-CE0C-47C6-B870-82EBC670F3D6}" type="slidenum">
              <a:rPr lang="ru-RU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16</a:t>
            </a:fld>
            <a:endParaRPr lang="ru-RU" altLang="en-US" sz="1400"/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xmlns="" id="{417BB305-E29F-452D-AF18-F379D041B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577" y="9372209"/>
            <a:ext cx="2921611" cy="49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CB0A6B5-4C4B-4C2F-83FE-0DB9527427FC}" type="slidenum">
              <a:rPr lang="ru-RU" altLang="en-US" sz="1400"/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en-US" sz="14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818E436A-6FFD-4985-A0BD-CBE2C89B9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xmlns="" id="{89D3EF44-133A-4D0D-8445-BEB6600D4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7263" y="4686894"/>
            <a:ext cx="4939664" cy="44390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lv-LV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693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CBAF1F18-3BF4-407C-9785-6FCEB4305D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432" indent="-214432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501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592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5683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774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45695D8-CE0C-47C6-B870-82EBC670F3D6}" type="slidenum">
              <a:rPr lang="ru-RU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17</a:t>
            </a:fld>
            <a:endParaRPr lang="ru-RU" altLang="en-US" sz="1400"/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xmlns="" id="{417BB305-E29F-452D-AF18-F379D041B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577" y="9372209"/>
            <a:ext cx="2921611" cy="49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CB0A6B5-4C4B-4C2F-83FE-0DB9527427FC}" type="slidenum">
              <a:rPr lang="ru-RU" altLang="en-US" sz="1400"/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en-US" sz="14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818E436A-6FFD-4985-A0BD-CBE2C89B9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xmlns="" id="{89D3EF44-133A-4D0D-8445-BEB6600D4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7263" y="4686894"/>
            <a:ext cx="4939664" cy="44390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lv-LV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30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CBAF1F18-3BF4-407C-9785-6FCEB4305D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432" indent="-214432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501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592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5683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774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45695D8-CE0C-47C6-B870-82EBC670F3D6}" type="slidenum">
              <a:rPr lang="ru-RU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18</a:t>
            </a:fld>
            <a:endParaRPr lang="ru-RU" altLang="en-US" sz="1400"/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xmlns="" id="{417BB305-E29F-452D-AF18-F379D041B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577" y="9372209"/>
            <a:ext cx="2921611" cy="49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CB0A6B5-4C4B-4C2F-83FE-0DB9527427FC}" type="slidenum">
              <a:rPr lang="ru-RU" altLang="en-US" sz="1400"/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en-US" sz="14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818E436A-6FFD-4985-A0BD-CBE2C89B9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xmlns="" id="{89D3EF44-133A-4D0D-8445-BEB6600D4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7263" y="4686894"/>
            <a:ext cx="4939664" cy="44390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lv-LV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01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CBAF1F18-3BF4-407C-9785-6FCEB4305D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432" indent="-214432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501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592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5683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774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45695D8-CE0C-47C6-B870-82EBC670F3D6}" type="slidenum">
              <a:rPr lang="ru-RU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19</a:t>
            </a:fld>
            <a:endParaRPr lang="ru-RU" altLang="en-US" sz="1400"/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xmlns="" id="{417BB305-E29F-452D-AF18-F379D041B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577" y="9372209"/>
            <a:ext cx="2921611" cy="49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CB0A6B5-4C4B-4C2F-83FE-0DB9527427FC}" type="slidenum">
              <a:rPr lang="ru-RU" altLang="en-US" sz="1400"/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en-US" sz="14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818E436A-6FFD-4985-A0BD-CBE2C89B9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xmlns="" id="{89D3EF44-133A-4D0D-8445-BEB6600D4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7263" y="4686894"/>
            <a:ext cx="4939664" cy="44390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lv-LV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164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xmlns="" id="{019A08B6-C206-4373-8972-D5A71C74EE8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432" indent="-214432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501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592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5683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774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C0DFE22-4EB3-4B46-B946-6AAF5A335E9A}" type="slidenum">
              <a:rPr lang="ru-RU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20</a:t>
            </a:fld>
            <a:endParaRPr lang="ru-RU" altLang="en-US" sz="1400"/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xmlns="" id="{44DDA107-11CB-4527-BBCE-0BD117DF9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577" y="9372209"/>
            <a:ext cx="2921611" cy="49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DC1B2B61-0710-44F5-9562-21C41A90802A}" type="slidenum">
              <a:rPr lang="ru-RU" altLang="en-US" sz="1400"/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en-US" sz="1400"/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xmlns="" id="{81D4A71B-82A2-472F-BFB5-40F6EECEDE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xmlns="" id="{C633CB31-86D0-4A4F-8C48-74C2F65B8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7263" y="4686894"/>
            <a:ext cx="4939664" cy="44390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lv-LV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5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xmlns="" id="{74CB4423-A18C-4AC5-ACCB-7E7CC7414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432" indent="-214432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501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592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5683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774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8BE07D55-0B19-47EF-891E-C9A0BA1202C9}" type="slidenum">
              <a:rPr lang="ru-RU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</a:t>
            </a:fld>
            <a:endParaRPr lang="ru-RU" altLang="en-US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xmlns="" id="{BC91928F-2059-4524-AF29-3EFFD9BA21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72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Text Box 2">
            <a:extLst>
              <a:ext uri="{FF2B5EF4-FFF2-40B4-BE49-F238E27FC236}">
                <a16:creationId xmlns:a16="http://schemas.microsoft.com/office/drawing/2014/main" xmlns="" id="{C07B114E-1068-463C-8ED4-7BCD442B2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734" y="4686894"/>
            <a:ext cx="5386721" cy="44374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47"/>
              </a:spcBef>
              <a:buClrTx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</a:pPr>
            <a:endParaRPr lang="lv-LV" altLang="en-US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8197" name="Text Box 3">
            <a:extLst>
              <a:ext uri="{FF2B5EF4-FFF2-40B4-BE49-F238E27FC236}">
                <a16:creationId xmlns:a16="http://schemas.microsoft.com/office/drawing/2014/main" xmlns="" id="{E5B2BEC4-3E4B-459F-B5A9-C64F19989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577" y="9372209"/>
            <a:ext cx="2921611" cy="49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CC5A5721-9AEA-49D6-9C44-BE8EAD0C1EE4}" type="slidenum">
              <a:rPr lang="en-GB" altLang="en-US"/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111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xmlns="" id="{E9F9AF39-421F-42D4-8125-70B70A423E0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432" indent="-214432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501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592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5683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774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51048B1-A28E-4048-8F19-E50D27A10786}" type="slidenum">
              <a:rPr lang="ru-RU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</a:t>
            </a:fld>
            <a:endParaRPr lang="ru-RU" altLang="en-US" sz="1400"/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xmlns="" id="{254819DA-086E-4DFB-B760-3D8CA31C66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72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Text Box 2">
            <a:extLst>
              <a:ext uri="{FF2B5EF4-FFF2-40B4-BE49-F238E27FC236}">
                <a16:creationId xmlns:a16="http://schemas.microsoft.com/office/drawing/2014/main" xmlns="" id="{DF3A1694-D580-4966-A78C-37C563FC1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734" y="4686894"/>
            <a:ext cx="5386721" cy="44374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447"/>
              </a:spcBef>
              <a:buClrTx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</a:pPr>
            <a:endParaRPr lang="en-US" altLang="en-US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0245" name="Text Box 3">
            <a:extLst>
              <a:ext uri="{FF2B5EF4-FFF2-40B4-BE49-F238E27FC236}">
                <a16:creationId xmlns:a16="http://schemas.microsoft.com/office/drawing/2014/main" xmlns="" id="{4D592C76-49D6-4F3B-8DF2-458371CC5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577" y="9372209"/>
            <a:ext cx="2921611" cy="49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0A9A0F13-E750-4577-8E11-80FFB3ECE832}" type="slidenum">
              <a:rPr lang="ru-RU" altLang="en-US" sz="1400">
                <a:cs typeface="Arial" panose="020B0604020202020204" pitchFamily="34" charset="0"/>
              </a:rPr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42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4F20536B-C2CA-4753-BCCF-4F286BDA4AA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432" indent="-214432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501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592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5683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774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4EFCC998-3731-4B8B-B276-EDC8774D495D}" type="slidenum">
              <a:rPr lang="ru-RU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</a:t>
            </a:fld>
            <a:endParaRPr lang="ru-RU" altLang="en-US" sz="1400"/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xmlns="" id="{7EB75C91-08E8-4DFB-8407-15665A113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577" y="9372209"/>
            <a:ext cx="2921611" cy="49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88F9F103-5931-44F4-B5C6-F52DE62B0EAF}" type="slidenum">
              <a:rPr lang="ru-RU" altLang="en-US" sz="1400"/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en-US" sz="140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xmlns="" id="{237412EC-5E4F-4F2E-BE61-A20AC40CC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Text Box 3">
            <a:extLst>
              <a:ext uri="{FF2B5EF4-FFF2-40B4-BE49-F238E27FC236}">
                <a16:creationId xmlns:a16="http://schemas.microsoft.com/office/drawing/2014/main" xmlns="" id="{9EAAA5DC-37F9-40B7-8F27-F2199D773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7263" y="4686894"/>
            <a:ext cx="4939664" cy="44390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47"/>
              </a:spcBef>
              <a:buClrTx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</a:pPr>
            <a:endParaRPr lang="en-US" altLang="en-US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4342" name="Text Box 4">
            <a:extLst>
              <a:ext uri="{FF2B5EF4-FFF2-40B4-BE49-F238E27FC236}">
                <a16:creationId xmlns:a16="http://schemas.microsoft.com/office/drawing/2014/main" xmlns="" id="{6CAFF76E-5426-4B42-9DCC-7C1DECAFC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5726" y="9373787"/>
            <a:ext cx="2918463" cy="49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388" tIns="46482" rIns="89388" bIns="4648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82E04D2-B5D8-40D9-956A-6C74A07A7CA8}" type="slidenum">
              <a:rPr lang="en-GB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6199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36530A9C-93DA-40E2-AD1F-1AFF97047B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432" indent="-214432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501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592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5683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774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2DA8FF8-5C3C-419A-BBC6-E825D8D9AADF}" type="slidenum">
              <a:rPr lang="ru-RU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</a:t>
            </a:fld>
            <a:endParaRPr lang="ru-RU" altLang="en-US" sz="1400"/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xmlns="" id="{3416B6CE-D9D5-4B5C-9FE1-DCA274AAD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577" y="9372209"/>
            <a:ext cx="2921611" cy="49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5BA95E02-508A-4B30-BD82-90219D4486E9}" type="slidenum">
              <a:rPr lang="ru-RU" altLang="en-US" sz="1400"/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en-US" sz="140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xmlns="" id="{C9BBF4CD-5994-4461-AE8A-5CE5F3A5D5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Text Box 3">
            <a:extLst>
              <a:ext uri="{FF2B5EF4-FFF2-40B4-BE49-F238E27FC236}">
                <a16:creationId xmlns:a16="http://schemas.microsoft.com/office/drawing/2014/main" xmlns="" id="{924940CF-BC86-4C0E-B0BC-64D853C72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7263" y="4686894"/>
            <a:ext cx="4939664" cy="44390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47"/>
              </a:spcBef>
              <a:buClrTx/>
              <a:tabLst>
                <a:tab pos="0" algn="l"/>
                <a:tab pos="444631" algn="l"/>
                <a:tab pos="890839" algn="l"/>
                <a:tab pos="1337046" algn="l"/>
                <a:tab pos="1783254" algn="l"/>
                <a:tab pos="2229461" algn="l"/>
                <a:tab pos="2675669" algn="l"/>
                <a:tab pos="3121876" algn="l"/>
                <a:tab pos="3568084" algn="l"/>
                <a:tab pos="4014291" algn="l"/>
                <a:tab pos="4460499" algn="l"/>
                <a:tab pos="4906706" algn="l"/>
                <a:tab pos="5352914" algn="l"/>
                <a:tab pos="5799121" algn="l"/>
                <a:tab pos="6245329" algn="l"/>
                <a:tab pos="6691536" algn="l"/>
                <a:tab pos="7137744" algn="l"/>
                <a:tab pos="7583951" algn="l"/>
                <a:tab pos="8030159" algn="l"/>
                <a:tab pos="8476366" algn="l"/>
                <a:tab pos="8922574" algn="l"/>
              </a:tabLst>
            </a:pPr>
            <a:endParaRPr lang="en-US" altLang="en-US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6390" name="Text Box 4">
            <a:extLst>
              <a:ext uri="{FF2B5EF4-FFF2-40B4-BE49-F238E27FC236}">
                <a16:creationId xmlns:a16="http://schemas.microsoft.com/office/drawing/2014/main" xmlns="" id="{95674B0F-2FD2-4F3B-A4D6-C61DD1769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5726" y="9373787"/>
            <a:ext cx="2918463" cy="49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388" tIns="46482" rIns="89388" bIns="4648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51FF8A4-CCAD-404F-BCE4-6C04E1E3B3B1}" type="slidenum">
              <a:rPr lang="en-GB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9914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CBAF1F18-3BF4-407C-9785-6FCEB4305D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432" indent="-214432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501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592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5683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774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45695D8-CE0C-47C6-B870-82EBC670F3D6}" type="slidenum">
              <a:rPr lang="ru-RU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</a:t>
            </a:fld>
            <a:endParaRPr lang="ru-RU" altLang="en-US" sz="1400"/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xmlns="" id="{417BB305-E29F-452D-AF18-F379D041B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577" y="9372209"/>
            <a:ext cx="2921611" cy="49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CB0A6B5-4C4B-4C2F-83FE-0DB9527427FC}" type="slidenum">
              <a:rPr lang="ru-RU" altLang="en-US" sz="1400"/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en-US" sz="14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818E436A-6FFD-4985-A0BD-CBE2C89B9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xmlns="" id="{89D3EF44-133A-4D0D-8445-BEB6600D4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7263" y="4686894"/>
            <a:ext cx="4939664" cy="44390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lv-LV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42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CBAF1F18-3BF4-407C-9785-6FCEB4305D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432" indent="-214432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501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592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5683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774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45695D8-CE0C-47C6-B870-82EBC670F3D6}" type="slidenum">
              <a:rPr lang="ru-RU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</a:t>
            </a:fld>
            <a:endParaRPr lang="ru-RU" altLang="en-US" sz="1400"/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xmlns="" id="{417BB305-E29F-452D-AF18-F379D041B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577" y="9372209"/>
            <a:ext cx="2921611" cy="49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CB0A6B5-4C4B-4C2F-83FE-0DB9527427FC}" type="slidenum">
              <a:rPr lang="ru-RU" altLang="en-US" sz="1400"/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en-US" sz="14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818E436A-6FFD-4985-A0BD-CBE2C89B9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xmlns="" id="{89D3EF44-133A-4D0D-8445-BEB6600D4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7263" y="4686894"/>
            <a:ext cx="4939664" cy="44390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lv-LV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89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CBAF1F18-3BF4-407C-9785-6FCEB4305D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432" indent="-214432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501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592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5683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774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45695D8-CE0C-47C6-B870-82EBC670F3D6}" type="slidenum">
              <a:rPr lang="ru-RU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10</a:t>
            </a:fld>
            <a:endParaRPr lang="ru-RU" altLang="en-US" sz="1400"/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xmlns="" id="{417BB305-E29F-452D-AF18-F379D041B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577" y="9372209"/>
            <a:ext cx="2921611" cy="49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CB0A6B5-4C4B-4C2F-83FE-0DB9527427FC}" type="slidenum">
              <a:rPr lang="ru-RU" altLang="en-US" sz="1400"/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en-US" sz="14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818E436A-6FFD-4985-A0BD-CBE2C89B9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xmlns="" id="{89D3EF44-133A-4D0D-8445-BEB6600D4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7263" y="4686894"/>
            <a:ext cx="4939664" cy="44390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lv-LV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49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CBAF1F18-3BF4-407C-9785-6FCEB4305D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432" indent="-214432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97501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1592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5683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774" indent="-227046" defTabSz="44620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77" algn="l"/>
                <a:tab pos="1437955" algn="l"/>
                <a:tab pos="2156932" algn="l"/>
                <a:tab pos="287591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45695D8-CE0C-47C6-B870-82EBC670F3D6}" type="slidenum">
              <a:rPr lang="ru-RU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11</a:t>
            </a:fld>
            <a:endParaRPr lang="ru-RU" altLang="en-US" sz="1400"/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xmlns="" id="{417BB305-E29F-452D-AF18-F379D041B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577" y="9372209"/>
            <a:ext cx="2921611" cy="49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CB0A6B5-4C4B-4C2F-83FE-0DB9527427FC}" type="slidenum">
              <a:rPr lang="ru-RU" altLang="en-US" sz="1400"/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en-US" sz="14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818E436A-6FFD-4985-A0BD-CBE2C89B9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xmlns="" id="{89D3EF44-133A-4D0D-8445-BEB6600D4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7263" y="4686894"/>
            <a:ext cx="4939664" cy="44390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lv-LV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6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4D4A2-5767-4525-A685-5373FE5F200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5278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29D20-BC86-4F4D-960A-76F971C9CAFD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9166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29D20-BC86-4F4D-960A-76F971C9CAFD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9799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29D20-BC86-4F4D-960A-76F971C9CAFD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86273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29D20-BC86-4F4D-960A-76F971C9CAFD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4530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29D20-BC86-4F4D-960A-76F971C9CAFD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29498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D4FA9-61FD-47B9-B76C-28637712A05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42899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DA04A-071B-42F3-822C-9DD993AFF8A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527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AD36F-BB7A-43F0-9B40-CF520046D09D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4026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A1126-2155-4D8E-9F91-C7DEA6B518A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2271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7D636-C727-49F8-BF40-2966FE2E7AB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9831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01A95-EF53-47C7-ADFC-49C9412F77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9950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5E63D-D764-4EF9-A0CD-9A173D3BEED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3067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94049-182D-4FAE-99F6-B0E7663FAE0D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274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B8F-1E98-4FC3-B4BE-4B09C9A5ED1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6748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4FAAE-9C65-49FE-8FD2-33F24A1C97C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1440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4592A16-EE69-4023-B68B-45A9A6E68CD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755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xmlns="" id="{B4CAD564-F374-4904-8B5F-0CB00882F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4393530"/>
            <a:ext cx="494575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lv-LV" altLang="en-US" sz="16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Kristīne </a:t>
            </a:r>
            <a:r>
              <a:rPr lang="lv-LV" altLang="en-US" sz="1600" b="1" u="sng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Dokāne</a:t>
            </a:r>
            <a:r>
              <a:rPr lang="lv-LV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lv-LV" alt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Natalia</a:t>
            </a:r>
            <a:r>
              <a:rPr lang="lv-LV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lv-LV" alt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Paramonova</a:t>
            </a:r>
            <a:r>
              <a:rPr lang="lv-LV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, Ilva Trapiņa, </a:t>
            </a:r>
          </a:p>
          <a:p>
            <a:pPr algn="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lv-LV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Kristīne Ošiņa, Nikolajs </a:t>
            </a:r>
            <a:r>
              <a:rPr lang="lv-LV" alt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Sjakste</a:t>
            </a:r>
            <a:endParaRPr lang="en-US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715D3142-0D8D-4E33-80F5-4A36879D3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073182"/>
            <a:ext cx="7812087" cy="164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None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Possible functionality of genetic variations in</a:t>
            </a:r>
            <a:r>
              <a:rPr lang="lv-LV" sz="2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lv-LV" sz="2400" dirty="0" err="1">
                <a:solidFill>
                  <a:srgbClr val="0070C0"/>
                </a:solidFill>
                <a:latin typeface="+mj-lt"/>
              </a:rPr>
              <a:t>polyA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microsatellite of </a:t>
            </a:r>
            <a:r>
              <a:rPr lang="en-US" sz="2400" i="1" dirty="0">
                <a:solidFill>
                  <a:srgbClr val="0070C0"/>
                </a:solidFill>
                <a:latin typeface="+mj-lt"/>
              </a:rPr>
              <a:t>PSMA6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promoter in association with autoimmune disease development</a:t>
            </a:r>
            <a:r>
              <a:rPr lang="lv-LV" sz="2400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None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in Latvians</a:t>
            </a:r>
            <a:endParaRPr lang="lv-LV" altLang="en-US" sz="24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126" name="TextBox 7">
            <a:extLst>
              <a:ext uri="{FF2B5EF4-FFF2-40B4-BE49-F238E27FC236}">
                <a16:creationId xmlns:a16="http://schemas.microsoft.com/office/drawing/2014/main" xmlns="" id="{6D18B0B1-1150-432A-BFC4-A801CF879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178219"/>
            <a:ext cx="59158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The 61st International Scientific Conference of Daugavpils University</a:t>
            </a:r>
          </a:p>
        </p:txBody>
      </p:sp>
      <p:sp>
        <p:nvSpPr>
          <p:cNvPr id="5128" name="AutoShape 9" descr="https://upload.wikimedia.org/wikipedia/commons/0/08/Proteaosome_1fnt_top.png">
            <a:extLst>
              <a:ext uri="{FF2B5EF4-FFF2-40B4-BE49-F238E27FC236}">
                <a16:creationId xmlns:a16="http://schemas.microsoft.com/office/drawing/2014/main" xmlns="" id="{8E255D9D-3E6E-47B0-8567-80570FFB6F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lv-LV" altLang="en-US"/>
          </a:p>
        </p:txBody>
      </p:sp>
      <p:sp>
        <p:nvSpPr>
          <p:cNvPr id="5129" name="AutoShape 11" descr="Saist&amp;imacr;ts att&amp;emacr;ls">
            <a:extLst>
              <a:ext uri="{FF2B5EF4-FFF2-40B4-BE49-F238E27FC236}">
                <a16:creationId xmlns:a16="http://schemas.microsoft.com/office/drawing/2014/main" xmlns="" id="{5A9C7902-0BBC-4E0B-B85D-199C356984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2743200"/>
            <a:ext cx="476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lv-LV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76F51B-2504-47BA-9114-18A906E27F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11517"/>
            <a:ext cx="1908730" cy="513827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B1898C28-BD40-4A74-90EA-72162BCB4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6011517"/>
            <a:ext cx="2664296" cy="61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69EA7D4B-B7D9-464D-B24F-79BEDF02F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70" y="484193"/>
            <a:ext cx="792162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dirty="0">
                <a:solidFill>
                  <a:srgbClr val="0070C0"/>
                </a:solidFill>
                <a:latin typeface="Trebuchet MS" panose="020B0603020202020204" pitchFamily="34" charset="0"/>
              </a:rPr>
              <a:t>Putative transcription factor binding site</a:t>
            </a:r>
            <a:r>
              <a:rPr lang="lv-LV" dirty="0">
                <a:solidFill>
                  <a:srgbClr val="0070C0"/>
                </a:solidFill>
                <a:latin typeface="Trebuchet MS" panose="020B0603020202020204" pitchFamily="34" charset="0"/>
              </a:rPr>
              <a:t>s</a:t>
            </a:r>
            <a:endParaRPr lang="en-US" altLang="en-US" sz="3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78D7FCF-EF65-4D70-A8BC-53AD75AC3520}"/>
              </a:ext>
            </a:extLst>
          </p:cNvPr>
          <p:cNvSpPr txBox="1">
            <a:spLocks/>
          </p:cNvSpPr>
          <p:nvPr/>
        </p:nvSpPr>
        <p:spPr>
          <a:xfrm>
            <a:off x="4536554" y="3789040"/>
            <a:ext cx="3024336" cy="18649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Proteins that bind to specific DNA sequences in order to control the transcription rate of a specific gene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2D2F646-C3B4-4B11-9AC9-917C07929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5716"/>
            <a:ext cx="4183112" cy="20915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81242E5-9283-4469-AC01-EE21EA00A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45" y="1628800"/>
            <a:ext cx="87153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229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69EA7D4B-B7D9-464D-B24F-79BEDF02F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70" y="484193"/>
            <a:ext cx="792162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dirty="0">
                <a:solidFill>
                  <a:srgbClr val="0070C0"/>
                </a:solidFill>
                <a:latin typeface="Trebuchet MS" panose="020B0603020202020204" pitchFamily="34" charset="0"/>
              </a:rPr>
              <a:t>Putative transcription factor binding site</a:t>
            </a:r>
            <a:r>
              <a:rPr lang="lv-LV" dirty="0">
                <a:solidFill>
                  <a:srgbClr val="0070C0"/>
                </a:solidFill>
                <a:latin typeface="Trebuchet MS" panose="020B0603020202020204" pitchFamily="34" charset="0"/>
              </a:rPr>
              <a:t>s</a:t>
            </a:r>
            <a:endParaRPr lang="en-US" altLang="en-US" sz="3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81242E5-9283-4469-AC01-EE21EA00A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45" y="1628800"/>
            <a:ext cx="87153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C53110B-656D-4B5D-AA18-3AC59B12B8AD}"/>
              </a:ext>
            </a:extLst>
          </p:cNvPr>
          <p:cNvGrpSpPr>
            <a:grpSpLocks/>
          </p:cNvGrpSpPr>
          <p:nvPr/>
        </p:nvGrpSpPr>
        <p:grpSpPr bwMode="auto">
          <a:xfrm>
            <a:off x="1143002" y="3501008"/>
            <a:ext cx="6286500" cy="1571625"/>
            <a:chOff x="1857356" y="4572008"/>
            <a:chExt cx="5429288" cy="1214446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xmlns="" id="{D58CB4C1-A2D5-4B1A-9165-5BD69FE047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34" b="24910"/>
            <a:stretch>
              <a:fillRect/>
            </a:stretch>
          </p:blipFill>
          <p:spPr bwMode="auto">
            <a:xfrm>
              <a:off x="1857356" y="4643446"/>
              <a:ext cx="5429288" cy="114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xmlns="" id="{23AB0AD2-DFAE-4208-AE2D-862F8C001F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45" r="84210" b="63666"/>
            <a:stretch>
              <a:fillRect/>
            </a:stretch>
          </p:blipFill>
          <p:spPr bwMode="auto">
            <a:xfrm>
              <a:off x="4643438" y="4572008"/>
              <a:ext cx="857256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707010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69EA7D4B-B7D9-464D-B24F-79BEDF02F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70" y="484193"/>
            <a:ext cx="792162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dirty="0">
                <a:solidFill>
                  <a:srgbClr val="0070C0"/>
                </a:solidFill>
                <a:latin typeface="Trebuchet MS" panose="020B0603020202020204" pitchFamily="34" charset="0"/>
              </a:rPr>
              <a:t>DNA Secondary structures</a:t>
            </a:r>
            <a:endParaRPr lang="en-US" altLang="en-US" sz="3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78D7FCF-EF65-4D70-A8BC-53AD75AC3520}"/>
              </a:ext>
            </a:extLst>
          </p:cNvPr>
          <p:cNvSpPr txBox="1">
            <a:spLocks/>
          </p:cNvSpPr>
          <p:nvPr/>
        </p:nvSpPr>
        <p:spPr>
          <a:xfrm>
            <a:off x="4838309" y="2564904"/>
            <a:ext cx="2808312" cy="18649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Important during replication and transcription;</a:t>
            </a:r>
          </a:p>
          <a:p>
            <a:pPr fontAlgn="auto"/>
            <a:r>
              <a:rPr lang="en-US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Necessary for binding of regulatory proteins</a:t>
            </a:r>
          </a:p>
        </p:txBody>
      </p:sp>
      <p:pic>
        <p:nvPicPr>
          <p:cNvPr id="6" name="Picture 3" descr="http://unafold.rna.albany.edu/results/4/17Dec13-04-26-13/17Dec13-04-26-13_1.png">
            <a:extLst>
              <a:ext uri="{FF2B5EF4-FFF2-40B4-BE49-F238E27FC236}">
                <a16:creationId xmlns:a16="http://schemas.microsoft.com/office/drawing/2014/main" xmlns="" id="{20718F16-7EF7-44D4-BD54-02C7A65A9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3046" r="1930"/>
          <a:stretch>
            <a:fillRect/>
          </a:stretch>
        </p:blipFill>
        <p:spPr bwMode="auto">
          <a:xfrm>
            <a:off x="518722" y="1262056"/>
            <a:ext cx="4319587" cy="511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17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69EA7D4B-B7D9-464D-B24F-79BEDF02F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70" y="484193"/>
            <a:ext cx="792162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dirty="0">
                <a:solidFill>
                  <a:srgbClr val="0070C0"/>
                </a:solidFill>
                <a:latin typeface="Trebuchet MS" panose="020B0603020202020204" pitchFamily="34" charset="0"/>
              </a:rPr>
              <a:t>DNA Secondary structures</a:t>
            </a:r>
            <a:endParaRPr lang="en-US" altLang="en-US" sz="3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78D7FCF-EF65-4D70-A8BC-53AD75AC3520}"/>
              </a:ext>
            </a:extLst>
          </p:cNvPr>
          <p:cNvSpPr txBox="1">
            <a:spLocks/>
          </p:cNvSpPr>
          <p:nvPr/>
        </p:nvSpPr>
        <p:spPr>
          <a:xfrm>
            <a:off x="4838309" y="2564904"/>
            <a:ext cx="2808312" cy="18649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Important during replication and transcription;</a:t>
            </a:r>
          </a:p>
          <a:p>
            <a:pPr fontAlgn="auto"/>
            <a:r>
              <a:rPr lang="en-US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Necessary for binding of regulatory proteins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xmlns="" id="{7F6D4CBC-79A9-4987-B771-2693504BACD5}"/>
              </a:ext>
            </a:extLst>
          </p:cNvPr>
          <p:cNvGrpSpPr>
            <a:grpSpLocks/>
          </p:cNvGrpSpPr>
          <p:nvPr/>
        </p:nvGrpSpPr>
        <p:grpSpPr bwMode="auto">
          <a:xfrm>
            <a:off x="467544" y="1341585"/>
            <a:ext cx="5429251" cy="5111751"/>
            <a:chOff x="285720" y="1500174"/>
            <a:chExt cx="5429288" cy="5111863"/>
          </a:xfrm>
        </p:grpSpPr>
        <p:pic>
          <p:nvPicPr>
            <p:cNvPr id="8" name="Picture 3" descr="http://unafold.rna.albany.edu/results/4/17Dec13-04-26-13/17Dec13-04-26-13_1.png">
              <a:extLst>
                <a:ext uri="{FF2B5EF4-FFF2-40B4-BE49-F238E27FC236}">
                  <a16:creationId xmlns:a16="http://schemas.microsoft.com/office/drawing/2014/main" xmlns="" id="{BB2C64FB-E1A4-4A4B-8C77-0FB748DE5E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13046" r="1930"/>
            <a:stretch>
              <a:fillRect/>
            </a:stretch>
          </p:blipFill>
          <p:spPr bwMode="auto">
            <a:xfrm>
              <a:off x="285720" y="1500174"/>
              <a:ext cx="4320000" cy="511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2">
              <a:extLst>
                <a:ext uri="{FF2B5EF4-FFF2-40B4-BE49-F238E27FC236}">
                  <a16:creationId xmlns:a16="http://schemas.microsoft.com/office/drawing/2014/main" xmlns="" id="{BC3E2A2D-7509-41EC-B277-E73D13B958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600768">
              <a:off x="936151" y="1857905"/>
              <a:ext cx="543690" cy="474145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lv-LV" altLang="en-US"/>
            </a:p>
          </p:txBody>
        </p:sp>
        <p:sp>
          <p:nvSpPr>
            <p:cNvPr id="10" name="Oval 3">
              <a:extLst>
                <a:ext uri="{FF2B5EF4-FFF2-40B4-BE49-F238E27FC236}">
                  <a16:creationId xmlns:a16="http://schemas.microsoft.com/office/drawing/2014/main" xmlns="" id="{9FCDADF4-47D4-4AC7-86C7-985289C52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9046" y="2357430"/>
              <a:ext cx="171450" cy="153988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lv-LV" altLang="en-US"/>
            </a:p>
          </p:txBody>
        </p:sp>
        <p:cxnSp>
          <p:nvCxnSpPr>
            <p:cNvPr id="11" name="AutoShape 4">
              <a:extLst>
                <a:ext uri="{FF2B5EF4-FFF2-40B4-BE49-F238E27FC236}">
                  <a16:creationId xmlns:a16="http://schemas.microsoft.com/office/drawing/2014/main" xmlns="" id="{27D004B8-C2BF-40B0-B983-F3695899CD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071934" y="2214554"/>
              <a:ext cx="363537" cy="1349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xmlns="" id="{455AA2D4-F877-4B96-9D96-962F985F6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562" y="1928802"/>
              <a:ext cx="1214446" cy="50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Aft>
                  <a:spcPts val="1000"/>
                </a:spcAft>
                <a:buClr>
                  <a:srgbClr val="000000"/>
                </a:buClr>
                <a:buSzPct val="100000"/>
              </a:pPr>
              <a:r>
                <a:rPr lang="lv-LV" altLang="en-US" sz="1400">
                  <a:solidFill>
                    <a:schemeClr val="tx1"/>
                  </a:solidFill>
                  <a:cs typeface="Times New Roman" panose="02020603050405020304" pitchFamily="18" charset="0"/>
                </a:rPr>
                <a:t>rs71640264 nukleotīds </a:t>
              </a:r>
              <a:r>
                <a:rPr lang="lv-LV" altLang="en-US" sz="1400" b="1">
                  <a:solidFill>
                    <a:schemeClr val="tx1"/>
                  </a:solidFill>
                  <a:cs typeface="Times New Roman" panose="02020603050405020304" pitchFamily="18" charset="0"/>
                </a:rPr>
                <a:t>A</a:t>
              </a:r>
              <a:endParaRPr lang="lv-LV" altLang="en-US" sz="32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0775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69EA7D4B-B7D9-464D-B24F-79BEDF02F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70" y="484193"/>
            <a:ext cx="792162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dirty="0">
                <a:solidFill>
                  <a:srgbClr val="0070C0"/>
                </a:solidFill>
                <a:latin typeface="Trebuchet MS" panose="020B0603020202020204" pitchFamily="34" charset="0"/>
              </a:rPr>
              <a:t>DNA Secondary structures</a:t>
            </a:r>
            <a:endParaRPr lang="en-US" altLang="en-US" sz="3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xmlns="" id="{7F6D4CBC-79A9-4987-B771-2693504BACD5}"/>
              </a:ext>
            </a:extLst>
          </p:cNvPr>
          <p:cNvGrpSpPr>
            <a:grpSpLocks/>
          </p:cNvGrpSpPr>
          <p:nvPr/>
        </p:nvGrpSpPr>
        <p:grpSpPr bwMode="auto">
          <a:xfrm>
            <a:off x="179512" y="1196752"/>
            <a:ext cx="5429251" cy="5111751"/>
            <a:chOff x="285720" y="1500174"/>
            <a:chExt cx="5429288" cy="5111863"/>
          </a:xfrm>
        </p:grpSpPr>
        <p:pic>
          <p:nvPicPr>
            <p:cNvPr id="8" name="Picture 3" descr="http://unafold.rna.albany.edu/results/4/17Dec13-04-26-13/17Dec13-04-26-13_1.png">
              <a:extLst>
                <a:ext uri="{FF2B5EF4-FFF2-40B4-BE49-F238E27FC236}">
                  <a16:creationId xmlns:a16="http://schemas.microsoft.com/office/drawing/2014/main" xmlns="" id="{BB2C64FB-E1A4-4A4B-8C77-0FB748DE5E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13046" r="1930"/>
            <a:stretch>
              <a:fillRect/>
            </a:stretch>
          </p:blipFill>
          <p:spPr bwMode="auto">
            <a:xfrm>
              <a:off x="285720" y="1500174"/>
              <a:ext cx="4320000" cy="511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2">
              <a:extLst>
                <a:ext uri="{FF2B5EF4-FFF2-40B4-BE49-F238E27FC236}">
                  <a16:creationId xmlns:a16="http://schemas.microsoft.com/office/drawing/2014/main" xmlns="" id="{BC3E2A2D-7509-41EC-B277-E73D13B958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600768">
              <a:off x="936151" y="1857905"/>
              <a:ext cx="543690" cy="474145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lv-LV" altLang="en-US"/>
            </a:p>
          </p:txBody>
        </p:sp>
        <p:sp>
          <p:nvSpPr>
            <p:cNvPr id="10" name="Oval 3">
              <a:extLst>
                <a:ext uri="{FF2B5EF4-FFF2-40B4-BE49-F238E27FC236}">
                  <a16:creationId xmlns:a16="http://schemas.microsoft.com/office/drawing/2014/main" xmlns="" id="{9FCDADF4-47D4-4AC7-86C7-985289C52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9046" y="2357430"/>
              <a:ext cx="171450" cy="153988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lv-LV" altLang="en-US"/>
            </a:p>
          </p:txBody>
        </p:sp>
        <p:cxnSp>
          <p:nvCxnSpPr>
            <p:cNvPr id="11" name="AutoShape 4">
              <a:extLst>
                <a:ext uri="{FF2B5EF4-FFF2-40B4-BE49-F238E27FC236}">
                  <a16:creationId xmlns:a16="http://schemas.microsoft.com/office/drawing/2014/main" xmlns="" id="{27D004B8-C2BF-40B0-B983-F3695899CD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071934" y="2214554"/>
              <a:ext cx="363537" cy="1349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xmlns="" id="{455AA2D4-F877-4B96-9D96-962F985F6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562" y="1928802"/>
              <a:ext cx="1214446" cy="50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Aft>
                  <a:spcPts val="1000"/>
                </a:spcAft>
                <a:buClr>
                  <a:srgbClr val="000000"/>
                </a:buClr>
                <a:buSzPct val="100000"/>
              </a:pPr>
              <a:r>
                <a:rPr lang="lv-LV" altLang="en-US" sz="14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rs71640264 </a:t>
              </a:r>
              <a:r>
                <a:rPr lang="lv-LV" altLang="en-US" sz="1400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nucleotide</a:t>
              </a:r>
              <a:r>
                <a:rPr lang="lv-LV" altLang="en-US" sz="14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lv-LV" altLang="en-US" sz="1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A</a:t>
              </a:r>
              <a:endParaRPr lang="lv-LV" altLang="en-US" sz="320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B7EDA3E-081A-4A1E-AD6F-2256DD900C2A}"/>
              </a:ext>
            </a:extLst>
          </p:cNvPr>
          <p:cNvGrpSpPr>
            <a:grpSpLocks/>
          </p:cNvGrpSpPr>
          <p:nvPr/>
        </p:nvGrpSpPr>
        <p:grpSpPr bwMode="auto">
          <a:xfrm>
            <a:off x="5640398" y="1124744"/>
            <a:ext cx="3264072" cy="5591077"/>
            <a:chOff x="5867690" y="1410110"/>
            <a:chExt cx="3264584" cy="5591091"/>
          </a:xfrm>
        </p:grpSpPr>
        <p:pic>
          <p:nvPicPr>
            <p:cNvPr id="14" name="Picture 8" descr="http://unafold.rna.albany.edu/results/4/17Dec13-04-30-33/17Dec13-04-30-33_1.png">
              <a:extLst>
                <a:ext uri="{FF2B5EF4-FFF2-40B4-BE49-F238E27FC236}">
                  <a16:creationId xmlns:a16="http://schemas.microsoft.com/office/drawing/2014/main" xmlns="" id="{526C913B-4209-4C49-8DBD-E9B28F979C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62" t="1401" r="-79" b="-439"/>
            <a:stretch/>
          </p:blipFill>
          <p:spPr bwMode="auto">
            <a:xfrm>
              <a:off x="5867690" y="1410110"/>
              <a:ext cx="3264584" cy="5591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2">
              <a:extLst>
                <a:ext uri="{FF2B5EF4-FFF2-40B4-BE49-F238E27FC236}">
                  <a16:creationId xmlns:a16="http://schemas.microsoft.com/office/drawing/2014/main" xmlns="" id="{579BC677-D1DC-4118-8E79-54200D0D5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742" y="2131332"/>
              <a:ext cx="171450" cy="142876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lv-LV" altLang="en-US"/>
            </a:p>
          </p:txBody>
        </p:sp>
        <p:sp>
          <p:nvSpPr>
            <p:cNvPr id="16" name="Text Box 3">
              <a:extLst>
                <a:ext uri="{FF2B5EF4-FFF2-40B4-BE49-F238E27FC236}">
                  <a16:creationId xmlns:a16="http://schemas.microsoft.com/office/drawing/2014/main" xmlns="" id="{BDFAD636-9D5E-49B5-A0EE-E1F7E95DE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5272" y="1916574"/>
              <a:ext cx="1260505" cy="50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Aft>
                  <a:spcPts val="1000"/>
                </a:spcAft>
                <a:buClr>
                  <a:srgbClr val="000000"/>
                </a:buClr>
                <a:buSzPct val="100000"/>
              </a:pPr>
              <a:r>
                <a:rPr lang="lv-LV" altLang="en-US" sz="14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rs71640264 </a:t>
              </a:r>
              <a:r>
                <a:rPr lang="lv-LV" altLang="en-US" sz="1400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nucleotide</a:t>
              </a:r>
              <a:r>
                <a:rPr lang="lv-LV" altLang="en-US" sz="1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 C</a:t>
              </a:r>
              <a:endParaRPr lang="lv-LV" altLang="en-US" sz="320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7" name="AutoShape 4">
              <a:extLst>
                <a:ext uri="{FF2B5EF4-FFF2-40B4-BE49-F238E27FC236}">
                  <a16:creationId xmlns:a16="http://schemas.microsoft.com/office/drawing/2014/main" xmlns="" id="{D7D91BF0-0AEC-4EC5-9876-45EDFF4D66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339166" y="2152988"/>
              <a:ext cx="412750" cy="492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7547355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9">
            <a:extLst>
              <a:ext uri="{FF2B5EF4-FFF2-40B4-BE49-F238E27FC236}">
                <a16:creationId xmlns:a16="http://schemas.microsoft.com/office/drawing/2014/main" xmlns="" id="{F0200987-F732-413C-8ABA-66E1CBB53782}"/>
              </a:ext>
            </a:extLst>
          </p:cNvPr>
          <p:cNvGrpSpPr>
            <a:grpSpLocks/>
          </p:cNvGrpSpPr>
          <p:nvPr/>
        </p:nvGrpSpPr>
        <p:grpSpPr bwMode="auto">
          <a:xfrm>
            <a:off x="3347864" y="1183481"/>
            <a:ext cx="3500437" cy="5286375"/>
            <a:chOff x="357158" y="1428736"/>
            <a:chExt cx="3500462" cy="5286412"/>
          </a:xfrm>
        </p:grpSpPr>
        <p:pic>
          <p:nvPicPr>
            <p:cNvPr id="29" name="Picture 12" descr="http://unafold.rna.albany.edu/results/4/17Dec13-04-33-41/17Dec13-04-33-41_1.png">
              <a:extLst>
                <a:ext uri="{FF2B5EF4-FFF2-40B4-BE49-F238E27FC236}">
                  <a16:creationId xmlns:a16="http://schemas.microsoft.com/office/drawing/2014/main" xmlns="" id="{928B6DC3-3A23-48CA-946A-691D996FB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67"/>
            <a:stretch>
              <a:fillRect/>
            </a:stretch>
          </p:blipFill>
          <p:spPr bwMode="auto">
            <a:xfrm>
              <a:off x="357158" y="1428736"/>
              <a:ext cx="3500462" cy="528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">
              <a:extLst>
                <a:ext uri="{FF2B5EF4-FFF2-40B4-BE49-F238E27FC236}">
                  <a16:creationId xmlns:a16="http://schemas.microsoft.com/office/drawing/2014/main" xmlns="" id="{E0C54060-C510-4E26-ABCA-72972D261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232" y="2571744"/>
              <a:ext cx="280988" cy="250825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lv-LV" altLang="en-US"/>
            </a:p>
          </p:txBody>
        </p:sp>
        <p:sp>
          <p:nvSpPr>
            <p:cNvPr id="31" name="Text Box 3">
              <a:extLst>
                <a:ext uri="{FF2B5EF4-FFF2-40B4-BE49-F238E27FC236}">
                  <a16:creationId xmlns:a16="http://schemas.microsoft.com/office/drawing/2014/main" xmlns="" id="{9FA8A3C8-DBDD-44AD-81F8-755790F8E9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1538" y="3143248"/>
              <a:ext cx="1143007" cy="2857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Aft>
                  <a:spcPts val="1000"/>
                </a:spcAft>
                <a:buClr>
                  <a:srgbClr val="000000"/>
                </a:buClr>
                <a:buSzPct val="100000"/>
              </a:pPr>
              <a:r>
                <a:rPr lang="lv-LV" altLang="en-US" sz="1400">
                  <a:solidFill>
                    <a:srgbClr val="000000"/>
                  </a:solidFill>
                </a:rPr>
                <a:t>rs200541481</a:t>
              </a:r>
              <a:endParaRPr lang="lv-LV" altLang="en-US" sz="32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32" name="AutoShape 4">
              <a:extLst>
                <a:ext uri="{FF2B5EF4-FFF2-40B4-BE49-F238E27FC236}">
                  <a16:creationId xmlns:a16="http://schemas.microsoft.com/office/drawing/2014/main" xmlns="" id="{9C0B9128-E27B-459E-BD95-64E858CADE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881962" y="2904328"/>
              <a:ext cx="236540" cy="1428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20">
            <a:extLst>
              <a:ext uri="{FF2B5EF4-FFF2-40B4-BE49-F238E27FC236}">
                <a16:creationId xmlns:a16="http://schemas.microsoft.com/office/drawing/2014/main" xmlns="" id="{424252FD-CB4C-4026-9C61-2BE80BB9A3E8}"/>
              </a:ext>
            </a:extLst>
          </p:cNvPr>
          <p:cNvGrpSpPr>
            <a:grpSpLocks/>
          </p:cNvGrpSpPr>
          <p:nvPr/>
        </p:nvGrpSpPr>
        <p:grpSpPr bwMode="auto">
          <a:xfrm>
            <a:off x="539552" y="1124744"/>
            <a:ext cx="3672408" cy="5286375"/>
            <a:chOff x="4714876" y="1428736"/>
            <a:chExt cx="3857652" cy="5286412"/>
          </a:xfrm>
        </p:grpSpPr>
        <p:pic>
          <p:nvPicPr>
            <p:cNvPr id="19" name="Picture 14" descr="http://unafold.rna.albany.edu/results/4/17Dec13-04-33-17/17Dec13-04-33-17_1.png">
              <a:extLst>
                <a:ext uri="{FF2B5EF4-FFF2-40B4-BE49-F238E27FC236}">
                  <a16:creationId xmlns:a16="http://schemas.microsoft.com/office/drawing/2014/main" xmlns="" id="{A697A763-EE86-4F05-AD2F-E49DB8B7B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290"/>
            <a:stretch>
              <a:fillRect/>
            </a:stretch>
          </p:blipFill>
          <p:spPr bwMode="auto">
            <a:xfrm>
              <a:off x="4714876" y="1428736"/>
              <a:ext cx="3857652" cy="528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Oval 3">
              <a:extLst>
                <a:ext uri="{FF2B5EF4-FFF2-40B4-BE49-F238E27FC236}">
                  <a16:creationId xmlns:a16="http://schemas.microsoft.com/office/drawing/2014/main" xmlns="" id="{75190A4D-5B9E-424A-BC1C-34E7D9277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7950" y="2643182"/>
              <a:ext cx="171450" cy="15240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lv-LV" altLang="en-US"/>
            </a:p>
          </p:txBody>
        </p:sp>
        <p:sp>
          <p:nvSpPr>
            <p:cNvPr id="21" name="Text Box 3">
              <a:extLst>
                <a:ext uri="{FF2B5EF4-FFF2-40B4-BE49-F238E27FC236}">
                  <a16:creationId xmlns:a16="http://schemas.microsoft.com/office/drawing/2014/main" xmlns="" id="{4072AE60-D656-419D-8539-B1B573DF4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7819" y="3071809"/>
              <a:ext cx="1248062" cy="2857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Aft>
                  <a:spcPts val="1000"/>
                </a:spcAft>
                <a:buClr>
                  <a:srgbClr val="000000"/>
                </a:buClr>
                <a:buSzPct val="100000"/>
              </a:pPr>
              <a:r>
                <a:rPr lang="lv-LV" altLang="en-US" sz="1400" dirty="0">
                  <a:solidFill>
                    <a:srgbClr val="000000"/>
                  </a:solidFill>
                </a:rPr>
                <a:t>rs200298313</a:t>
              </a:r>
              <a:r>
                <a:rPr lang="lv-LV" altLang="en-US" sz="14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endParaRPr lang="lv-LV" altLang="en-US" sz="320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22" name="AutoShape 4">
              <a:extLst>
                <a:ext uri="{FF2B5EF4-FFF2-40B4-BE49-F238E27FC236}">
                  <a16:creationId xmlns:a16="http://schemas.microsoft.com/office/drawing/2014/main" xmlns="" id="{163A5077-981D-4714-B956-0B7FA3409F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6168242" y="2882102"/>
              <a:ext cx="236540" cy="1428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69EA7D4B-B7D9-464D-B24F-79BEDF02F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70" y="484193"/>
            <a:ext cx="792162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dirty="0">
                <a:solidFill>
                  <a:srgbClr val="0070C0"/>
                </a:solidFill>
                <a:latin typeface="Trebuchet MS" panose="020B0603020202020204" pitchFamily="34" charset="0"/>
              </a:rPr>
              <a:t>DNA Secondary structures</a:t>
            </a:r>
            <a:endParaRPr lang="en-US" altLang="en-US" sz="3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7064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69EA7D4B-B7D9-464D-B24F-79BEDF02F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70" y="484193"/>
            <a:ext cx="792162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dirty="0">
                <a:solidFill>
                  <a:srgbClr val="0070C0"/>
                </a:solidFill>
                <a:latin typeface="Trebuchet MS" panose="020B0603020202020204" pitchFamily="34" charset="0"/>
              </a:rPr>
              <a:t>DNA Secondary structures</a:t>
            </a:r>
            <a:endParaRPr lang="en-US" altLang="en-US" sz="3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8" name="Group 34">
            <a:extLst>
              <a:ext uri="{FF2B5EF4-FFF2-40B4-BE49-F238E27FC236}">
                <a16:creationId xmlns:a16="http://schemas.microsoft.com/office/drawing/2014/main" xmlns="" id="{10EC4CD1-8F50-4B9C-8565-5971505C8444}"/>
              </a:ext>
            </a:extLst>
          </p:cNvPr>
          <p:cNvGrpSpPr>
            <a:grpSpLocks/>
          </p:cNvGrpSpPr>
          <p:nvPr/>
        </p:nvGrpSpPr>
        <p:grpSpPr bwMode="auto">
          <a:xfrm>
            <a:off x="527173" y="1412776"/>
            <a:ext cx="4260851" cy="5286375"/>
            <a:chOff x="4786314" y="1428736"/>
            <a:chExt cx="4260901" cy="5286388"/>
          </a:xfrm>
        </p:grpSpPr>
        <p:pic>
          <p:nvPicPr>
            <p:cNvPr id="29" name="Picture 20" descr="http://unafold.rna.albany.edu/results/4/17Dec13-04-35-38/17Dec13-04-35-38_1.png">
              <a:extLst>
                <a:ext uri="{FF2B5EF4-FFF2-40B4-BE49-F238E27FC236}">
                  <a16:creationId xmlns:a16="http://schemas.microsoft.com/office/drawing/2014/main" xmlns="" id="{E8461F23-BDA0-40E6-B011-76625F506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972"/>
            <a:stretch>
              <a:fillRect/>
            </a:stretch>
          </p:blipFill>
          <p:spPr bwMode="auto">
            <a:xfrm>
              <a:off x="4786314" y="1428736"/>
              <a:ext cx="3429024" cy="528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">
              <a:extLst>
                <a:ext uri="{FF2B5EF4-FFF2-40B4-BE49-F238E27FC236}">
                  <a16:creationId xmlns:a16="http://schemas.microsoft.com/office/drawing/2014/main" xmlns="" id="{7BCFFC87-DC0B-4228-81B9-41BAD17B4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64" y="2571744"/>
              <a:ext cx="280988" cy="250825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lv-LV" altLang="en-US"/>
            </a:p>
          </p:txBody>
        </p:sp>
        <p:sp>
          <p:nvSpPr>
            <p:cNvPr id="31" name="Oval 2">
              <a:extLst>
                <a:ext uri="{FF2B5EF4-FFF2-40B4-BE49-F238E27FC236}">
                  <a16:creationId xmlns:a16="http://schemas.microsoft.com/office/drawing/2014/main" xmlns="" id="{16F7F1C8-BF56-4F48-9607-D28E096A1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074" y="2571744"/>
              <a:ext cx="142876" cy="214314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lv-LV" altLang="en-US"/>
            </a:p>
          </p:txBody>
        </p:sp>
        <p:sp>
          <p:nvSpPr>
            <p:cNvPr id="32" name="Oval 2">
              <a:extLst>
                <a:ext uri="{FF2B5EF4-FFF2-40B4-BE49-F238E27FC236}">
                  <a16:creationId xmlns:a16="http://schemas.microsoft.com/office/drawing/2014/main" xmlns="" id="{4860DD80-D3D4-4179-BC05-A195838CC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2330" y="2143116"/>
              <a:ext cx="214314" cy="214314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lv-LV" altLang="en-US"/>
            </a:p>
          </p:txBody>
        </p:sp>
        <p:cxnSp>
          <p:nvCxnSpPr>
            <p:cNvPr id="33" name="AutoShape 4">
              <a:extLst>
                <a:ext uri="{FF2B5EF4-FFF2-40B4-BE49-F238E27FC236}">
                  <a16:creationId xmlns:a16="http://schemas.microsoft.com/office/drawing/2014/main" xmlns="" id="{13FE0F5F-B6BF-43E6-88EB-5D95B401C4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6536545" y="2964653"/>
              <a:ext cx="285752" cy="714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Text Box 3">
              <a:extLst>
                <a:ext uri="{FF2B5EF4-FFF2-40B4-BE49-F238E27FC236}">
                  <a16:creationId xmlns:a16="http://schemas.microsoft.com/office/drawing/2014/main" xmlns="" id="{6E311C5B-F21B-45E1-BCDD-A290A9D5E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2198" y="3214686"/>
              <a:ext cx="1143007" cy="2857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Aft>
                  <a:spcPts val="1000"/>
                </a:spcAft>
                <a:buClr>
                  <a:srgbClr val="000000"/>
                </a:buClr>
                <a:buSzPct val="100000"/>
              </a:pPr>
              <a:r>
                <a:rPr lang="lv-LV" altLang="en-US" sz="1400">
                  <a:solidFill>
                    <a:srgbClr val="000000"/>
                  </a:solidFill>
                </a:rPr>
                <a:t>rs200541481</a:t>
              </a:r>
              <a:endParaRPr lang="lv-LV" altLang="en-US" sz="32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5" name="Text Box 3">
              <a:extLst>
                <a:ext uri="{FF2B5EF4-FFF2-40B4-BE49-F238E27FC236}">
                  <a16:creationId xmlns:a16="http://schemas.microsoft.com/office/drawing/2014/main" xmlns="" id="{35A80D1C-F6DB-4CDF-9FB1-AF4B76320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2066" y="2928934"/>
              <a:ext cx="1143007" cy="2857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Aft>
                  <a:spcPts val="1000"/>
                </a:spcAft>
                <a:buClr>
                  <a:srgbClr val="000000"/>
                </a:buClr>
                <a:buSzPct val="100000"/>
              </a:pPr>
              <a:r>
                <a:rPr lang="lv-LV" altLang="en-US" sz="1400">
                  <a:solidFill>
                    <a:srgbClr val="000000"/>
                  </a:solidFill>
                </a:rPr>
                <a:t>rs200298313</a:t>
              </a:r>
              <a:r>
                <a:rPr lang="lv-LV" altLang="en-US" sz="140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endParaRPr lang="lv-LV" altLang="en-US" sz="32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36" name="AutoShape 4">
              <a:extLst>
                <a:ext uri="{FF2B5EF4-FFF2-40B4-BE49-F238E27FC236}">
                  <a16:creationId xmlns:a16="http://schemas.microsoft.com/office/drawing/2014/main" xmlns="" id="{E32DA767-EED4-4D2E-9F11-4C24310AD6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929321" y="2714620"/>
              <a:ext cx="285753" cy="2143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Text Box 3">
              <a:extLst>
                <a:ext uri="{FF2B5EF4-FFF2-40B4-BE49-F238E27FC236}">
                  <a16:creationId xmlns:a16="http://schemas.microsoft.com/office/drawing/2014/main" xmlns="" id="{CCE49223-9F8C-4259-80C9-92E7332913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6710" y="2000240"/>
              <a:ext cx="1260505" cy="3587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Aft>
                  <a:spcPts val="1000"/>
                </a:spcAft>
                <a:buClr>
                  <a:srgbClr val="000000"/>
                </a:buClr>
                <a:buSzPct val="100000"/>
              </a:pPr>
              <a:r>
                <a:rPr lang="lv-LV" altLang="en-US" sz="1400">
                  <a:solidFill>
                    <a:schemeClr val="tx1"/>
                  </a:solidFill>
                  <a:cs typeface="Times New Roman" panose="02020603050405020304" pitchFamily="18" charset="0"/>
                </a:rPr>
                <a:t>rs71640264</a:t>
              </a:r>
              <a:endParaRPr lang="lv-LV" altLang="en-US" sz="32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38" name="AutoShape 4">
              <a:extLst>
                <a:ext uri="{FF2B5EF4-FFF2-40B4-BE49-F238E27FC236}">
                  <a16:creationId xmlns:a16="http://schemas.microsoft.com/office/drawing/2014/main" xmlns="" id="{EC2B155B-23B3-4D2E-AAF8-C831B16A46D8}"/>
                </a:ext>
              </a:extLst>
            </p:cNvPr>
            <p:cNvCxnSpPr>
              <a:cxnSpLocks noChangeShapeType="1"/>
              <a:stCxn id="37" idx="1"/>
            </p:cNvCxnSpPr>
            <p:nvPr/>
          </p:nvCxnSpPr>
          <p:spPr bwMode="auto">
            <a:xfrm rot="10800000" flipV="1">
              <a:off x="7358082" y="2179626"/>
              <a:ext cx="428628" cy="14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7282044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69EA7D4B-B7D9-464D-B24F-79BEDF02F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70" y="484193"/>
            <a:ext cx="792162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rgbClr val="0070C0"/>
                </a:solidFill>
                <a:latin typeface="Trebuchet MS" panose="020B0603020202020204" pitchFamily="34" charset="0"/>
              </a:rPr>
              <a:t>DNA bendability and curvature</a:t>
            </a:r>
            <a:endParaRPr lang="en-US" altLang="en-US" sz="3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694BFB97-E1B5-4B43-B831-99C2ED2A2002}"/>
              </a:ext>
            </a:extLst>
          </p:cNvPr>
          <p:cNvSpPr txBox="1">
            <a:spLocks/>
          </p:cNvSpPr>
          <p:nvPr/>
        </p:nvSpPr>
        <p:spPr>
          <a:xfrm>
            <a:off x="500070" y="1484784"/>
            <a:ext cx="7146551" cy="18649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lv-LV" sz="2000">
                <a:solidFill>
                  <a:srgbClr val="0070C0"/>
                </a:solidFill>
                <a:latin typeface="Trebuchet MS" panose="020B0603020202020204" pitchFamily="34" charset="0"/>
              </a:rPr>
              <a:t>Affects nucleosome positioning, chromatin organisation and genome functioning in general</a:t>
            </a:r>
            <a:r>
              <a:rPr lang="en-US" sz="2000">
                <a:solidFill>
                  <a:srgbClr val="0070C0"/>
                </a:solidFill>
                <a:latin typeface="Trebuchet MS" panose="020B0603020202020204" pitchFamily="34" charset="0"/>
              </a:rPr>
              <a:t>;</a:t>
            </a:r>
          </a:p>
          <a:p>
            <a:pPr fontAlgn="auto"/>
            <a:r>
              <a:rPr lang="lv-LV" sz="2000">
                <a:solidFill>
                  <a:srgbClr val="0070C0"/>
                </a:solidFill>
                <a:latin typeface="Trebuchet MS" panose="020B0603020202020204" pitchFamily="34" charset="0"/>
              </a:rPr>
              <a:t>Important for replicational and transcriptional regulation;   fascilitate gene activation by nucleosome exclusion</a:t>
            </a:r>
            <a:endParaRPr lang="en-US" sz="2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EC3BAF93-3E11-4977-875C-25C994419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6" t="23633" r="24413" b="33154"/>
          <a:stretch>
            <a:fillRect/>
          </a:stretch>
        </p:blipFill>
        <p:spPr bwMode="auto">
          <a:xfrm>
            <a:off x="395536" y="3068960"/>
            <a:ext cx="2845517" cy="284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xmlns="" id="{D496D21D-CC83-417E-B136-B88FA12C6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17578" r="28516" b="20898"/>
          <a:stretch>
            <a:fillRect/>
          </a:stretch>
        </p:blipFill>
        <p:spPr bwMode="auto">
          <a:xfrm>
            <a:off x="3419872" y="3402920"/>
            <a:ext cx="2631288" cy="251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6">
            <a:extLst>
              <a:ext uri="{FF2B5EF4-FFF2-40B4-BE49-F238E27FC236}">
                <a16:creationId xmlns:a16="http://schemas.microsoft.com/office/drawing/2014/main" xmlns="" id="{DCAC8D6A-B141-4701-A460-CEB87226F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71" y="6021288"/>
            <a:ext cx="68048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Goodsell</a:t>
            </a:r>
            <a:r>
              <a:rPr lang="lv-LV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, D. S., </a:t>
            </a:r>
            <a:r>
              <a:rPr lang="lv-LV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Dickerson</a:t>
            </a:r>
            <a:r>
              <a:rPr lang="lv-LV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, R. E. </a:t>
            </a:r>
            <a:r>
              <a:rPr lang="en-US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lv-LV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1994</a:t>
            </a:r>
            <a:r>
              <a:rPr lang="en-US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). Bending and curvature calculations in B-DNA. </a:t>
            </a:r>
            <a:r>
              <a:rPr lang="lv-LV" alt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Nucleic</a:t>
            </a:r>
            <a:r>
              <a:rPr lang="lv-LV" alt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lv-LV" alt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Acid</a:t>
            </a:r>
            <a:r>
              <a:rPr lang="lv-LV" alt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lv-LV" alt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Research</a:t>
            </a:r>
            <a:r>
              <a:rPr lang="en-US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lv-LV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Segal</a:t>
            </a:r>
            <a:r>
              <a:rPr lang="lv-LV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, E., </a:t>
            </a:r>
            <a:r>
              <a:rPr lang="lv-LV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Widom</a:t>
            </a:r>
            <a:r>
              <a:rPr lang="lv-LV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, J. (2009). </a:t>
            </a:r>
            <a:r>
              <a:rPr lang="en-US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Poly(</a:t>
            </a:r>
            <a:r>
              <a:rPr lang="en-US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dA:dT</a:t>
            </a:r>
            <a:r>
              <a:rPr lang="en-US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) Tracts: Major Determinants of Nucleosome</a:t>
            </a:r>
            <a:r>
              <a:rPr lang="lv-LV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Organization</a:t>
            </a:r>
            <a:r>
              <a:rPr lang="lv-LV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. </a:t>
            </a:r>
            <a:r>
              <a:rPr lang="lv-LV" alt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Curr</a:t>
            </a:r>
            <a:r>
              <a:rPr lang="lv-LV" alt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lv-LV" alt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Opin</a:t>
            </a:r>
            <a:r>
              <a:rPr lang="lv-LV" alt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lv-LV" alt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Struct</a:t>
            </a:r>
            <a:r>
              <a:rPr lang="lv-LV" alt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Biol</a:t>
            </a:r>
            <a:r>
              <a:rPr lang="lv-LV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en-US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lv-LV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04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69EA7D4B-B7D9-464D-B24F-79BEDF02F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70" y="484193"/>
            <a:ext cx="7921625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dirty="0">
                <a:solidFill>
                  <a:srgbClr val="0070C0"/>
                </a:solidFill>
                <a:latin typeface="Trebuchet MS" panose="020B0603020202020204" pitchFamily="34" charset="0"/>
              </a:rPr>
              <a:t>Effect of studied variations on DNA curvature and bendability</a:t>
            </a:r>
            <a:endParaRPr lang="en-US" altLang="en-US" sz="3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0" name="Group 21">
            <a:extLst>
              <a:ext uri="{FF2B5EF4-FFF2-40B4-BE49-F238E27FC236}">
                <a16:creationId xmlns:a16="http://schemas.microsoft.com/office/drawing/2014/main" xmlns="" id="{E25F3DF7-724E-4F6D-8592-A9ADA726AD26}"/>
              </a:ext>
            </a:extLst>
          </p:cNvPr>
          <p:cNvGrpSpPr>
            <a:grpSpLocks/>
          </p:cNvGrpSpPr>
          <p:nvPr/>
        </p:nvGrpSpPr>
        <p:grpSpPr bwMode="auto">
          <a:xfrm>
            <a:off x="291857" y="1653894"/>
            <a:ext cx="6872431" cy="4871450"/>
            <a:chOff x="723900" y="1285875"/>
            <a:chExt cx="7396186" cy="5286397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D34777A4-4773-4BD5-B085-BBF02A26BC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98" t="30029" r="17969" b="23096"/>
            <a:stretch>
              <a:fillRect/>
            </a:stretch>
          </p:blipFill>
          <p:spPr bwMode="auto">
            <a:xfrm>
              <a:off x="4500563" y="1292225"/>
              <a:ext cx="3419475" cy="263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xmlns="" id="{69551E13-DB2B-4242-9F57-F62EF24A03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98" t="35156" r="18555" b="18701"/>
            <a:stretch>
              <a:fillRect/>
            </a:stretch>
          </p:blipFill>
          <p:spPr bwMode="auto">
            <a:xfrm>
              <a:off x="723900" y="1285875"/>
              <a:ext cx="3419475" cy="262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1966FB0-CCB4-4AB2-AF0F-22DB425291E7}"/>
                </a:ext>
              </a:extLst>
            </p:cNvPr>
            <p:cNvCxnSpPr/>
            <p:nvPr/>
          </p:nvCxnSpPr>
          <p:spPr bwMode="auto">
            <a:xfrm>
              <a:off x="1785941" y="3571885"/>
              <a:ext cx="1285879" cy="1588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9">
              <a:extLst>
                <a:ext uri="{FF2B5EF4-FFF2-40B4-BE49-F238E27FC236}">
                  <a16:creationId xmlns:a16="http://schemas.microsoft.com/office/drawing/2014/main" xmlns="" id="{6B48DC91-C109-4391-9149-88D5FAB040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72125" y="3571875"/>
              <a:ext cx="1071563" cy="1588"/>
            </a:xfrm>
            <a:prstGeom prst="line">
              <a:avLst/>
            </a:prstGeom>
            <a:ln w="57150"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8" descr="PLot it">
              <a:extLst>
                <a:ext uri="{FF2B5EF4-FFF2-40B4-BE49-F238E27FC236}">
                  <a16:creationId xmlns:a16="http://schemas.microsoft.com/office/drawing/2014/main" xmlns="" id="{FC823332-7465-4E81-B057-80C94D747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86" y="3893347"/>
              <a:ext cx="3571900" cy="267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Connector 8">
              <a:extLst>
                <a:ext uri="{FF2B5EF4-FFF2-40B4-BE49-F238E27FC236}">
                  <a16:creationId xmlns:a16="http://schemas.microsoft.com/office/drawing/2014/main" xmlns="" id="{3EA9855A-23CD-4E6E-AEB1-ACB5E5A43B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28794" y="6215082"/>
              <a:ext cx="1214446" cy="1588"/>
            </a:xfrm>
            <a:prstGeom prst="line">
              <a:avLst/>
            </a:prstGeom>
            <a:ln w="57150"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0" descr="PLot it">
              <a:extLst>
                <a:ext uri="{FF2B5EF4-FFF2-40B4-BE49-F238E27FC236}">
                  <a16:creationId xmlns:a16="http://schemas.microsoft.com/office/drawing/2014/main" xmlns="" id="{C9EE5C1C-F80D-42CC-BB83-9EA5479A6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1" y="3857628"/>
              <a:ext cx="3619525" cy="2714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2">
              <a:extLst>
                <a:ext uri="{FF2B5EF4-FFF2-40B4-BE49-F238E27FC236}">
                  <a16:creationId xmlns:a16="http://schemas.microsoft.com/office/drawing/2014/main" xmlns="" id="{09742B4A-6291-449F-AC5C-8F35081931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5008" y="6215082"/>
              <a:ext cx="1143008" cy="1588"/>
            </a:xfrm>
            <a:prstGeom prst="line">
              <a:avLst/>
            </a:prstGeom>
            <a:ln w="57150"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6">
              <a:extLst>
                <a:ext uri="{FF2B5EF4-FFF2-40B4-BE49-F238E27FC236}">
                  <a16:creationId xmlns:a16="http://schemas.microsoft.com/office/drawing/2014/main" xmlns="" id="{06B9B614-50C1-4F47-8DFA-F2C0256470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5715802" y="2643182"/>
              <a:ext cx="1857388" cy="1588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8">
              <a:extLst>
                <a:ext uri="{FF2B5EF4-FFF2-40B4-BE49-F238E27FC236}">
                  <a16:creationId xmlns:a16="http://schemas.microsoft.com/office/drawing/2014/main" xmlns="" id="{C66CF407-363D-4DB4-B664-0C290E0F8B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2001026" y="2642388"/>
              <a:ext cx="1857388" cy="1588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9">
              <a:extLst>
                <a:ext uri="{FF2B5EF4-FFF2-40B4-BE49-F238E27FC236}">
                  <a16:creationId xmlns:a16="http://schemas.microsoft.com/office/drawing/2014/main" xmlns="" id="{916AD260-9562-4B9B-B29E-3A31DE040D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000894" y="5285594"/>
              <a:ext cx="1857388" cy="1588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">
              <a:extLst>
                <a:ext uri="{FF2B5EF4-FFF2-40B4-BE49-F238E27FC236}">
                  <a16:creationId xmlns:a16="http://schemas.microsoft.com/office/drawing/2014/main" xmlns="" id="{CCBAC2B2-1868-4C59-A55B-21BFA84AD8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4715670" y="5285594"/>
              <a:ext cx="1857388" cy="1588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53305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69EA7D4B-B7D9-464D-B24F-79BEDF02F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70" y="484193"/>
            <a:ext cx="792162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dirty="0">
                <a:solidFill>
                  <a:srgbClr val="0070C0"/>
                </a:solidFill>
                <a:latin typeface="Trebuchet MS" panose="020B0603020202020204" pitchFamily="34" charset="0"/>
              </a:rPr>
              <a:t>Conclusions</a:t>
            </a:r>
            <a:endParaRPr lang="en-US" altLang="en-US" sz="3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694BFB97-E1B5-4B43-B831-99C2ED2A2002}"/>
              </a:ext>
            </a:extLst>
          </p:cNvPr>
          <p:cNvSpPr txBox="1">
            <a:spLocks/>
          </p:cNvSpPr>
          <p:nvPr/>
        </p:nvSpPr>
        <p:spPr>
          <a:xfrm>
            <a:off x="500071" y="1484784"/>
            <a:ext cx="6952250" cy="511256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In </a:t>
            </a:r>
            <a:r>
              <a:rPr lang="en-US" altLang="en-US" sz="20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polyA</a:t>
            </a:r>
            <a:r>
              <a:rPr lang="en-US" altLang="en-US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 tract region of </a:t>
            </a:r>
            <a:r>
              <a:rPr lang="en-US" altLang="en-US" sz="2000" i="1" dirty="0">
                <a:solidFill>
                  <a:srgbClr val="0070C0"/>
                </a:solidFill>
                <a:latin typeface="Trebuchet MS" panose="020B0603020202020204" pitchFamily="34" charset="0"/>
              </a:rPr>
              <a:t>PSMA6</a:t>
            </a:r>
            <a:r>
              <a:rPr lang="en-US" altLang="en-US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 gene promoter there are four putative transcription factor binding sites that are </a:t>
            </a:r>
            <a:r>
              <a:rPr lang="en-US" altLang="en-US" sz="20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ot</a:t>
            </a:r>
            <a:r>
              <a:rPr lang="en-US" altLang="en-US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 affected by studied variations.</a:t>
            </a:r>
          </a:p>
          <a:p>
            <a:r>
              <a:rPr lang="en-US" altLang="en-US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Single nucleotide polymorphism rs71640264 (C/A) creates two new putative transcription factor binding sites (SRY and AREB6) in 3’ end of the studied </a:t>
            </a:r>
            <a:r>
              <a:rPr lang="en-US" altLang="en-US" sz="20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polyA</a:t>
            </a:r>
            <a:r>
              <a:rPr lang="en-US" altLang="en-US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 tract, while the studied insertions rs200541481 (-/CA) and rs200298313 (-/C) have no effect on putative transcription factor binding sites.</a:t>
            </a:r>
          </a:p>
          <a:p>
            <a:r>
              <a:rPr lang="en-US" altLang="en-US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rs200541481 (-/CA), rs200298313 (-/C) and rs71640264 (C/A) may have a pronounced effect on DNA secondary structure thus changing binding of gene expression regulating elements.</a:t>
            </a:r>
          </a:p>
          <a:p>
            <a:r>
              <a:rPr lang="en-US" altLang="en-US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rs71640264 (C/A) may have an effect on DNA curvature and bendability at the 3’ end of the studied </a:t>
            </a:r>
            <a:r>
              <a:rPr lang="en-US" altLang="en-US" sz="20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polyA</a:t>
            </a:r>
            <a:r>
              <a:rPr lang="en-US" altLang="en-US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 tract, which makes the sequence more curved and can affect the binding of gene expression regulating elements.</a:t>
            </a:r>
          </a:p>
          <a:p>
            <a:r>
              <a:rPr lang="en-US" altLang="en-US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rs71640264 (C/A) may have an effect on disease development through functional changes both in DNA structure and mechanical characteristics as well as in putative transcription factor binding sites.</a:t>
            </a:r>
          </a:p>
        </p:txBody>
      </p:sp>
    </p:spTree>
    <p:extLst>
      <p:ext uri="{BB962C8B-B14F-4D97-AF65-F5344CB8AC3E}">
        <p14:creationId xmlns:p14="http://schemas.microsoft.com/office/powerpoint/2010/main" val="10720278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5">
            <a:extLst>
              <a:ext uri="{FF2B5EF4-FFF2-40B4-BE49-F238E27FC236}">
                <a16:creationId xmlns:a16="http://schemas.microsoft.com/office/drawing/2014/main" xmlns="" id="{C7D8FCFC-EC22-404A-969F-03A015C9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1" t="22705" r="28516" b="31883"/>
          <a:stretch>
            <a:fillRect/>
          </a:stretch>
        </p:blipFill>
        <p:spPr bwMode="auto">
          <a:xfrm>
            <a:off x="3342192" y="1641476"/>
            <a:ext cx="386873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itle 7">
            <a:extLst>
              <a:ext uri="{FF2B5EF4-FFF2-40B4-BE49-F238E27FC236}">
                <a16:creationId xmlns:a16="http://schemas.microsoft.com/office/drawing/2014/main" xmlns="" id="{3B944C58-5267-4A50-9037-B48A90743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000" dirty="0">
                <a:latin typeface="Trebuchet MS" panose="020B0603020202020204" pitchFamily="34" charset="0"/>
                <a:cs typeface="Times New Roman" panose="02020603050405020304" pitchFamily="18" charset="0"/>
              </a:rPr>
              <a:t>Ubiquitin – proteasome system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CF5F596-B969-4687-8E59-D82300321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520" y="1709059"/>
            <a:ext cx="3090672" cy="3304117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rgbClr val="0070C0"/>
                </a:solidFill>
                <a:latin typeface="Trebuchet MS" panose="020B0603020202020204" pitchFamily="34" charset="0"/>
              </a:rPr>
              <a:t>Main non-lysosomal proteolysis pathway</a:t>
            </a:r>
            <a:endParaRPr lang="lv-LV" altLang="en-US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>
              <a:spcBef>
                <a:spcPts val="200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rgbClr val="0070C0"/>
                </a:solidFill>
                <a:latin typeface="Trebuchet MS" panose="020B0603020202020204" pitchFamily="34" charset="0"/>
              </a:rPr>
              <a:t>UPS participates in cell cycle regulation, cell differentiation, abnormal and removal of abnormal and misfolded intracellular</a:t>
            </a:r>
            <a:r>
              <a:rPr lang="lv-LV" altLang="en-US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Trebuchet MS" panose="020B0603020202020204" pitchFamily="34" charset="0"/>
              </a:rPr>
              <a:t>proteins, and generation of antigenic peptides</a:t>
            </a:r>
            <a:endParaRPr lang="en-US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04CA84-D52E-4D2A-8F18-59DBB565A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6578188"/>
            <a:ext cx="5544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Gomes, A. V. (2013). Genetics of proteasome diseases. </a:t>
            </a:r>
            <a:r>
              <a:rPr lang="en-US" alt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Scientifica</a:t>
            </a:r>
            <a:r>
              <a:rPr lang="en-US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lv-LV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xmlns="" id="{6E6FD5C7-02CA-4744-88D3-436B456F3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3096"/>
            <a:ext cx="7524328" cy="123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US" altLang="en-US" sz="1800" dirty="0">
                <a:solidFill>
                  <a:srgbClr val="0070C0"/>
                </a:solidFill>
                <a:latin typeface="+mj-lt"/>
              </a:rPr>
              <a:t>The study was funded from the European Regional Development Fund project No. 1.1.1.1/16/A/016 "Identification of proteasome related genetic, epigenetic and clinical markers for multiple sclerosis”.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1987" name="Text Box 2">
            <a:extLst>
              <a:ext uri="{FF2B5EF4-FFF2-40B4-BE49-F238E27FC236}">
                <a16:creationId xmlns:a16="http://schemas.microsoft.com/office/drawing/2014/main" xmlns="" id="{30B71451-0AE5-406D-8DB3-FC7BB9566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1988840"/>
            <a:ext cx="7823604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Thank you for the attention!</a:t>
            </a:r>
          </a:p>
        </p:txBody>
      </p:sp>
      <p:sp>
        <p:nvSpPr>
          <p:cNvPr id="41989" name="AutoShape 7" descr="https://www.biomol.com/details/AB/DNA.png">
            <a:extLst>
              <a:ext uri="{FF2B5EF4-FFF2-40B4-BE49-F238E27FC236}">
                <a16:creationId xmlns:a16="http://schemas.microsoft.com/office/drawing/2014/main" xmlns="" id="{579AB45C-1F3F-41BB-8897-0B1570AEB0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lv-LV" altLang="en-US"/>
          </a:p>
        </p:txBody>
      </p:sp>
      <p:sp>
        <p:nvSpPr>
          <p:cNvPr id="41990" name="AutoShape 9" descr="https://www.biomol.com/details/AB/DNA.png">
            <a:extLst>
              <a:ext uri="{FF2B5EF4-FFF2-40B4-BE49-F238E27FC236}">
                <a16:creationId xmlns:a16="http://schemas.microsoft.com/office/drawing/2014/main" xmlns="" id="{044E2896-ADEE-48BA-83EF-449ED3DADE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lv-LV" altLang="en-US"/>
          </a:p>
        </p:txBody>
      </p:sp>
      <p:sp>
        <p:nvSpPr>
          <p:cNvPr id="41991" name="AutoShape 11" descr="https://www.biomol.com/details/AB/DNA.png">
            <a:extLst>
              <a:ext uri="{FF2B5EF4-FFF2-40B4-BE49-F238E27FC236}">
                <a16:creationId xmlns:a16="http://schemas.microsoft.com/office/drawing/2014/main" xmlns="" id="{49808FB8-2B7A-4C41-8510-0D75D5FA9D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lv-LV" altLang="en-US"/>
          </a:p>
        </p:txBody>
      </p:sp>
      <p:sp>
        <p:nvSpPr>
          <p:cNvPr id="41992" name="AutoShape 13" descr="https://www.biomol.com/details/AB/DNA.png">
            <a:extLst>
              <a:ext uri="{FF2B5EF4-FFF2-40B4-BE49-F238E27FC236}">
                <a16:creationId xmlns:a16="http://schemas.microsoft.com/office/drawing/2014/main" xmlns="" id="{1A271410-C451-46C1-8343-DC67624D3F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lv-LV" altLang="en-US"/>
          </a:p>
        </p:txBody>
      </p:sp>
      <p:sp>
        <p:nvSpPr>
          <p:cNvPr id="41993" name="AutoShape 15" descr="https://www.biomol.com/details/AB/DNA.png">
            <a:extLst>
              <a:ext uri="{FF2B5EF4-FFF2-40B4-BE49-F238E27FC236}">
                <a16:creationId xmlns:a16="http://schemas.microsoft.com/office/drawing/2014/main" xmlns="" id="{01BF9AE9-9096-4A03-8FE2-C3EC4BA806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lv-LV" altLang="en-US"/>
          </a:p>
        </p:txBody>
      </p:sp>
      <p:sp>
        <p:nvSpPr>
          <p:cNvPr id="41994" name="AutoShape 17" descr="https://www.biomol.com/details/AB/DNA.png">
            <a:extLst>
              <a:ext uri="{FF2B5EF4-FFF2-40B4-BE49-F238E27FC236}">
                <a16:creationId xmlns:a16="http://schemas.microsoft.com/office/drawing/2014/main" xmlns="" id="{601D566F-B187-47F7-9245-2C0B503CB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lv-LV" altLang="en-US"/>
          </a:p>
        </p:txBody>
      </p:sp>
      <p:sp>
        <p:nvSpPr>
          <p:cNvPr id="41995" name="AutoShape 12" descr="https://www.biomol.com/details/AB/DNA.png">
            <a:extLst>
              <a:ext uri="{FF2B5EF4-FFF2-40B4-BE49-F238E27FC236}">
                <a16:creationId xmlns:a16="http://schemas.microsoft.com/office/drawing/2014/main" xmlns="" id="{A8204830-752D-4D99-B576-338902C515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lv-LV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CB7A49D-E7AC-4ACD-AEA3-1DA02883F2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435497"/>
            <a:ext cx="2443548" cy="657799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626C706A-3529-411E-9ACC-5AFA4B321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5224"/>
            <a:ext cx="3410821" cy="78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>
            <a:extLst>
              <a:ext uri="{FF2B5EF4-FFF2-40B4-BE49-F238E27FC236}">
                <a16:creationId xmlns:a16="http://schemas.microsoft.com/office/drawing/2014/main" xmlns="" id="{06E92F5B-8725-4F0E-BBDB-7CA0AF79F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0355" y="559396"/>
            <a:ext cx="8112125" cy="1141412"/>
          </a:xfrm>
        </p:spPr>
        <p:txBody>
          <a:bodyPr/>
          <a:lstStyle/>
          <a:p>
            <a:pPr algn="l"/>
            <a:r>
              <a:rPr lang="lv-LV" altLang="en-US" sz="3000" dirty="0">
                <a:latin typeface="Trebuchet MS" panose="020B0603020202020204" pitchFamily="34" charset="0"/>
                <a:cs typeface="Times New Roman" panose="02020603050405020304" pitchFamily="18" charset="0"/>
              </a:rPr>
              <a:t>26S </a:t>
            </a:r>
            <a:r>
              <a:rPr lang="en-US" altLang="en-US" sz="3000" dirty="0">
                <a:latin typeface="Trebuchet MS" panose="020B0603020202020204" pitchFamily="34" charset="0"/>
                <a:cs typeface="Times New Roman" panose="02020603050405020304" pitchFamily="18" charset="0"/>
              </a:rPr>
              <a:t>proteasome</a:t>
            </a:r>
          </a:p>
        </p:txBody>
      </p:sp>
      <p:sp>
        <p:nvSpPr>
          <p:cNvPr id="9219" name="Content Placeholder 5">
            <a:extLst>
              <a:ext uri="{FF2B5EF4-FFF2-40B4-BE49-F238E27FC236}">
                <a16:creationId xmlns:a16="http://schemas.microsoft.com/office/drawing/2014/main" xmlns="" id="{05532ED0-37DD-44EB-BD28-B348CFEE752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26905" y="1571649"/>
            <a:ext cx="3813047" cy="4665663"/>
          </a:xfrm>
        </p:spPr>
        <p:txBody>
          <a:bodyPr/>
          <a:lstStyle/>
          <a:p>
            <a:r>
              <a:rPr lang="en-US" altLang="en-US" sz="2000" dirty="0" err="1">
                <a:solidFill>
                  <a:srgbClr val="0070C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Multicatalytic</a:t>
            </a:r>
            <a:r>
              <a:rPr lang="en-US" altLang="en-US" sz="2000" dirty="0">
                <a:solidFill>
                  <a:srgbClr val="0070C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enzyme complex, expressed in nucleus and cytoplasm of all eukaryotic cells (~20 000 per cell);</a:t>
            </a:r>
          </a:p>
          <a:p>
            <a:r>
              <a:rPr lang="en-US" altLang="en-US" sz="2000" dirty="0">
                <a:solidFill>
                  <a:srgbClr val="0070C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2000 </a:t>
            </a:r>
            <a:r>
              <a:rPr lang="en-US" altLang="en-US" sz="2000" dirty="0" err="1">
                <a:solidFill>
                  <a:srgbClr val="0070C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kDa</a:t>
            </a:r>
            <a:r>
              <a:rPr lang="en-US" altLang="en-US" sz="2000" dirty="0">
                <a:solidFill>
                  <a:srgbClr val="0070C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; consists of 20S core and one or two 19S regulatory subunits;</a:t>
            </a:r>
          </a:p>
          <a:p>
            <a:r>
              <a:rPr lang="en-US" altLang="en-US" sz="2000" dirty="0">
                <a:solidFill>
                  <a:srgbClr val="0070C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Core is a cylinder consisting of two outer α and two inner β rings each made of 7 subunits (α1-α7 and β1- β7).</a:t>
            </a:r>
          </a:p>
        </p:txBody>
      </p:sp>
      <p:grpSp>
        <p:nvGrpSpPr>
          <p:cNvPr id="9222" name="Group 2">
            <a:extLst>
              <a:ext uri="{FF2B5EF4-FFF2-40B4-BE49-F238E27FC236}">
                <a16:creationId xmlns:a16="http://schemas.microsoft.com/office/drawing/2014/main" xmlns="" id="{B0E2EA2C-B45D-42A9-A6D6-F619616911F2}"/>
              </a:ext>
            </a:extLst>
          </p:cNvPr>
          <p:cNvGrpSpPr>
            <a:grpSpLocks/>
          </p:cNvGrpSpPr>
          <p:nvPr/>
        </p:nvGrpSpPr>
        <p:grpSpPr bwMode="auto">
          <a:xfrm>
            <a:off x="4211960" y="1272133"/>
            <a:ext cx="2880320" cy="4173091"/>
            <a:chOff x="357188" y="1298575"/>
            <a:chExt cx="3286125" cy="4702175"/>
          </a:xfrm>
        </p:grpSpPr>
        <p:pic>
          <p:nvPicPr>
            <p:cNvPr id="9223" name="Picture 6">
              <a:extLst>
                <a:ext uri="{FF2B5EF4-FFF2-40B4-BE49-F238E27FC236}">
                  <a16:creationId xmlns:a16="http://schemas.microsoft.com/office/drawing/2014/main" xmlns="" id="{E541AE5E-0E19-4354-AB85-12CA65A72A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9" t="22705" r="41406" b="16502"/>
            <a:stretch>
              <a:fillRect/>
            </a:stretch>
          </p:blipFill>
          <p:spPr bwMode="auto">
            <a:xfrm>
              <a:off x="357188" y="1298575"/>
              <a:ext cx="3286125" cy="470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Right Arrow 7">
              <a:extLst>
                <a:ext uri="{FF2B5EF4-FFF2-40B4-BE49-F238E27FC236}">
                  <a16:creationId xmlns:a16="http://schemas.microsoft.com/office/drawing/2014/main" xmlns="" id="{0832DE55-4535-4816-A2D8-C58F3F6C50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863543">
              <a:off x="2506265" y="3372213"/>
              <a:ext cx="464979" cy="205388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lv-LV" altLang="en-US"/>
            </a:p>
          </p:txBody>
        </p:sp>
        <p:sp>
          <p:nvSpPr>
            <p:cNvPr id="9225" name="Right Arrow 7">
              <a:extLst>
                <a:ext uri="{FF2B5EF4-FFF2-40B4-BE49-F238E27FC236}">
                  <a16:creationId xmlns:a16="http://schemas.microsoft.com/office/drawing/2014/main" xmlns="" id="{F17C803E-4446-46DC-8953-79FC1BF545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863543">
              <a:off x="1278480" y="4107577"/>
              <a:ext cx="464980" cy="205388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lv-LV" altLang="en-US"/>
            </a:p>
          </p:txBody>
        </p: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A65F2608-171F-425E-892B-F41C7E55E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6578188"/>
            <a:ext cx="5544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Gomes, A. V. (2013). Genetics of proteasome diseases. </a:t>
            </a:r>
            <a:r>
              <a:rPr lang="en-US" alt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Scientifica</a:t>
            </a:r>
            <a:r>
              <a:rPr lang="en-US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lv-LV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B8FC1-BF10-4195-B967-7E137DCC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587152"/>
          </a:xfrm>
        </p:spPr>
        <p:txBody>
          <a:bodyPr>
            <a:normAutofit/>
          </a:bodyPr>
          <a:lstStyle/>
          <a:p>
            <a:r>
              <a:rPr lang="lv-LV" altLang="en-US" sz="3000" i="1" dirty="0">
                <a:solidFill>
                  <a:srgbClr val="0070C0"/>
                </a:solidFill>
                <a:latin typeface="Trebuchet MS" panose="020B0603020202020204" pitchFamily="34" charset="0"/>
              </a:rPr>
              <a:t>PSMA6</a:t>
            </a:r>
            <a:endParaRPr lang="en-US" sz="3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7D93DB-CEEC-4BD5-808B-3214A8B34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9204" y="1556792"/>
            <a:ext cx="3295084" cy="448457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Tx/>
            </a:pPr>
            <a:r>
              <a:rPr lang="en-US" altLang="en-US" dirty="0">
                <a:solidFill>
                  <a:srgbClr val="0070C0"/>
                </a:solidFill>
                <a:latin typeface="Trebuchet MS" panose="020B0603020202020204" pitchFamily="34" charset="0"/>
              </a:rPr>
              <a:t>Proteasome subunit alpha type 6;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dirty="0">
                <a:solidFill>
                  <a:srgbClr val="0070C0"/>
                </a:solidFill>
                <a:latin typeface="Trebuchet MS" panose="020B0603020202020204" pitchFamily="34" charset="0"/>
              </a:rPr>
              <a:t>Human chromosome 14 region 14q13.2;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dirty="0">
                <a:solidFill>
                  <a:srgbClr val="0070C0"/>
                </a:solidFill>
                <a:latin typeface="Trebuchet MS" panose="020B0603020202020204" pitchFamily="34" charset="0"/>
              </a:rPr>
              <a:t>Polymorphisms in proteasomal genes, including </a:t>
            </a:r>
            <a:r>
              <a:rPr lang="en-US" altLang="en-US" i="1" dirty="0">
                <a:solidFill>
                  <a:srgbClr val="0070C0"/>
                </a:solidFill>
                <a:latin typeface="Trebuchet MS" panose="020B0603020202020204" pitchFamily="34" charset="0"/>
              </a:rPr>
              <a:t>PSMA6</a:t>
            </a:r>
            <a:r>
              <a:rPr lang="en-US" altLang="en-US" dirty="0">
                <a:solidFill>
                  <a:srgbClr val="0070C0"/>
                </a:solidFill>
                <a:latin typeface="Trebuchet MS" panose="020B0603020202020204" pitchFamily="34" charset="0"/>
              </a:rPr>
              <a:t>,</a:t>
            </a:r>
            <a:r>
              <a:rPr lang="en-US" altLang="en-US" i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Trebuchet MS" panose="020B0603020202020204" pitchFamily="34" charset="0"/>
              </a:rPr>
              <a:t>have been associated with increased risk or resistance of Type 1 and 2 </a:t>
            </a:r>
            <a:r>
              <a:rPr lang="en-US" altLang="en-US" i="1" dirty="0">
                <a:solidFill>
                  <a:srgbClr val="0070C0"/>
                </a:solidFill>
                <a:latin typeface="Trebuchet MS" panose="020B0603020202020204" pitchFamily="34" charset="0"/>
              </a:rPr>
              <a:t>diabetes mellitus</a:t>
            </a:r>
            <a:r>
              <a:rPr lang="en-US" altLang="en-US" dirty="0">
                <a:solidFill>
                  <a:srgbClr val="0070C0"/>
                </a:solidFill>
                <a:latin typeface="Trebuchet MS" panose="020B0603020202020204" pitchFamily="34" charset="0"/>
              </a:rPr>
              <a:t>, Greave’s disease, juvenile idiopathic arthritis, myocardial infarction, obesity, bronchial asthma and multiple sclerosis</a:t>
            </a:r>
            <a:r>
              <a:rPr lang="lv-LV" altLang="en-US" dirty="0">
                <a:solidFill>
                  <a:srgbClr val="0070C0"/>
                </a:solidFill>
                <a:latin typeface="Trebuchet MS" panose="020B0603020202020204" pitchFamily="34" charset="0"/>
              </a:rPr>
              <a:t>.</a:t>
            </a:r>
            <a:endParaRPr lang="en-US" altLang="en-US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F8F5F2C8-ABC9-407E-94F7-74798AAD4E19}"/>
              </a:ext>
            </a:extLst>
          </p:cNvPr>
          <p:cNvGrpSpPr>
            <a:grpSpLocks/>
          </p:cNvGrpSpPr>
          <p:nvPr/>
        </p:nvGrpSpPr>
        <p:grpSpPr bwMode="auto">
          <a:xfrm>
            <a:off x="395537" y="1700808"/>
            <a:ext cx="3384376" cy="4340555"/>
            <a:chOff x="190500" y="1098550"/>
            <a:chExt cx="4881563" cy="4687888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xmlns="" id="{3B043303-7DFD-4B43-A060-A81A41818A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398"/>
            <a:stretch>
              <a:fillRect/>
            </a:stretch>
          </p:blipFill>
          <p:spPr bwMode="auto">
            <a:xfrm>
              <a:off x="190500" y="1098550"/>
              <a:ext cx="4881563" cy="468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xmlns="" id="{0C6B2DC3-00BF-4A56-AA59-CF5AFDC10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60" t="42897" r="44254" b="51218"/>
            <a:stretch>
              <a:fillRect/>
            </a:stretch>
          </p:blipFill>
          <p:spPr bwMode="auto">
            <a:xfrm>
              <a:off x="1791466" y="3533205"/>
              <a:ext cx="1013897" cy="275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xmlns="" id="{9A16DB20-5A8D-4AE6-A06D-555B749BC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836" y="3108041"/>
              <a:ext cx="1112956" cy="2478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lv-LV" altLang="en-US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xmlns="" id="{10BE06C3-D5C4-47F0-BC4B-FB87D5920B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8553" y="2982015"/>
              <a:ext cx="4370" cy="1242256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091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B8FC1-BF10-4195-B967-7E137DCC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587152"/>
          </a:xfrm>
        </p:spPr>
        <p:txBody>
          <a:bodyPr>
            <a:normAutofit fontScale="90000"/>
          </a:bodyPr>
          <a:lstStyle/>
          <a:p>
            <a:r>
              <a:rPr lang="lv-LV" altLang="en-US" sz="30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Studied</a:t>
            </a:r>
            <a:r>
              <a:rPr lang="lv-LV" altLang="en-US" sz="30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lv-LV" altLang="en-US" sz="30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poly</a:t>
            </a:r>
            <a:r>
              <a:rPr lang="lv-LV" altLang="en-US" sz="3000" dirty="0">
                <a:solidFill>
                  <a:srgbClr val="0070C0"/>
                </a:solidFill>
                <a:latin typeface="Trebuchet MS" panose="020B0603020202020204" pitchFamily="34" charset="0"/>
              </a:rPr>
              <a:t>(</a:t>
            </a:r>
            <a:r>
              <a:rPr lang="lv-LV" altLang="en-US" sz="30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dA:dT</a:t>
            </a:r>
            <a:r>
              <a:rPr lang="lv-LV" altLang="en-US" sz="3000" dirty="0">
                <a:solidFill>
                  <a:srgbClr val="0070C0"/>
                </a:solidFill>
                <a:latin typeface="Trebuchet MS" panose="020B0603020202020204" pitchFamily="34" charset="0"/>
              </a:rPr>
              <a:t>) </a:t>
            </a:r>
            <a:r>
              <a:rPr lang="lv-LV" altLang="en-US" sz="30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tract</a:t>
            </a:r>
            <a:r>
              <a:rPr lang="lv-LV" altLang="en-US" sz="3000" dirty="0">
                <a:solidFill>
                  <a:srgbClr val="0070C0"/>
                </a:solidFill>
                <a:latin typeface="Trebuchet MS" panose="020B0603020202020204" pitchFamily="34" charset="0"/>
              </a:rPr>
              <a:t/>
            </a:r>
            <a:br>
              <a:rPr lang="lv-LV" altLang="en-US" sz="3000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endParaRPr lang="en-US" sz="30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D47F0137-32CC-478D-8199-089D1F200988}"/>
              </a:ext>
            </a:extLst>
          </p:cNvPr>
          <p:cNvGrpSpPr/>
          <p:nvPr/>
        </p:nvGrpSpPr>
        <p:grpSpPr>
          <a:xfrm>
            <a:off x="111049" y="1628800"/>
            <a:ext cx="7344816" cy="2232249"/>
            <a:chOff x="111049" y="1628800"/>
            <a:chExt cx="7344816" cy="223224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5AC70761-7470-49C7-ACA5-654C4D018A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9202" r="26762" b="41599"/>
            <a:stretch/>
          </p:blipFill>
          <p:spPr>
            <a:xfrm>
              <a:off x="111049" y="1628800"/>
              <a:ext cx="7344816" cy="2211342"/>
            </a:xfrm>
            <a:prstGeom prst="rect">
              <a:avLst/>
            </a:prstGeom>
          </p:spPr>
        </p:pic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xmlns="" id="{451A32D7-51A2-4903-BFB1-B43D24AA5E3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411760" y="2636911"/>
              <a:ext cx="576067" cy="288033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9978F5A2-62FC-4E3C-B8F7-3ABDC3C8DD70}"/>
                </a:ext>
              </a:extLst>
            </p:cNvPr>
            <p:cNvSpPr/>
            <p:nvPr/>
          </p:nvSpPr>
          <p:spPr>
            <a:xfrm>
              <a:off x="3419872" y="2708920"/>
              <a:ext cx="720080" cy="11521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188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xmlns="" id="{94A7E451-1887-4013-88B4-D3EF018C7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9" y="357192"/>
            <a:ext cx="91074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en-US" sz="1100">
                <a:solidFill>
                  <a:srgbClr val="FFFFFF"/>
                </a:solidFill>
              </a:rPr>
              <a:t>Sasniegtie rezultāti: </a:t>
            </a:r>
          </a:p>
        </p:txBody>
      </p:sp>
      <p:graphicFrame>
        <p:nvGraphicFramePr>
          <p:cNvPr id="22532" name="Group 4">
            <a:extLst>
              <a:ext uri="{FF2B5EF4-FFF2-40B4-BE49-F238E27FC236}">
                <a16:creationId xmlns:a16="http://schemas.microsoft.com/office/drawing/2014/main" xmlns="" id="{09729678-B246-4756-A61E-73B3458C5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117070"/>
              </p:ext>
            </p:extLst>
          </p:nvPr>
        </p:nvGraphicFramePr>
        <p:xfrm>
          <a:off x="214317" y="4214821"/>
          <a:ext cx="8716963" cy="428625"/>
        </p:xfrm>
        <a:graphic>
          <a:graphicData uri="http://schemas.openxmlformats.org/drawingml/2006/table">
            <a:tbl>
              <a:tblPr/>
              <a:tblGrid>
                <a:gridCol w="86804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ea typeface="Microsoft YaHei" pitchFamily="32" charset="0"/>
                          <a:cs typeface="Microsoft YaHei" pitchFamily="32" charset="0"/>
                        </a:rPr>
                        <a:t>GAAACTCTG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ea typeface="Microsoft YaHei" pitchFamily="32" charset="0"/>
                          <a:cs typeface="Microsoft YaHei" pitchFamily="32" charset="0"/>
                        </a:rPr>
                        <a:t>TCT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urier New" pitchFamily="49" charset="0"/>
                          <a:ea typeface="Microsoft YaHei" pitchFamily="32" charset="0"/>
                          <a:cs typeface="Microsoft YaHei" pitchFamily="32" charset="0"/>
                        </a:rPr>
                        <a:t>CA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ea typeface="Microsoft YaHei" pitchFamily="32" charset="0"/>
                          <a:cs typeface="Microsoft YaHei" pitchFamily="32" charset="0"/>
                        </a:rPr>
                        <a:t>C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Microsoft YaHei" pitchFamily="32" charset="0"/>
                          <a:cs typeface="Microsoft YaHei" pitchFamily="32" charset="0"/>
                        </a:rPr>
                        <a:t>A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urier New" pitchFamily="49" charset="0"/>
                          <a:ea typeface="Microsoft YaHei" pitchFamily="32" charset="0"/>
                          <a:cs typeface="Microsoft YaHei" pitchFamily="32" charset="0"/>
                        </a:rPr>
                        <a:t>C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Microsoft YaHei" pitchFamily="32" charset="0"/>
                          <a:cs typeface="Microsoft YaHei" pitchFamily="32" charset="0"/>
                        </a:rPr>
                        <a:t>AAAAAAAAAAAAAAAAAAAA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urier New" pitchFamily="49" charset="0"/>
                          <a:ea typeface="Microsoft YaHei" pitchFamily="32" charset="0"/>
                          <a:cs typeface="Microsoft YaHei" pitchFamily="32" charset="0"/>
                        </a:rPr>
                        <a:t>C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Microsoft YaHei" pitchFamily="32" charset="0"/>
                          <a:cs typeface="Microsoft YaHei" pitchFamily="32" charset="0"/>
                        </a:rPr>
                        <a:t>AA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ea typeface="Microsoft YaHei" pitchFamily="32" charset="0"/>
                          <a:cs typeface="Microsoft YaHei" pitchFamily="32" charset="0"/>
                        </a:rPr>
                        <a:t>GACTAAA</a:t>
                      </a:r>
                    </a:p>
                  </a:txBody>
                  <a:tcPr marL="0" marR="0" marT="332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0"/>
                        <a:cs typeface="Microsoft YaHei" pitchFamily="32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319" name="Rectangle 7">
            <a:extLst>
              <a:ext uri="{FF2B5EF4-FFF2-40B4-BE49-F238E27FC236}">
                <a16:creationId xmlns:a16="http://schemas.microsoft.com/office/drawing/2014/main" xmlns="" id="{CD7A1FEB-43A4-4061-8E83-D54B9C75B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3" y="1714502"/>
            <a:ext cx="285588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Ref</a:t>
            </a:r>
            <a:r>
              <a:rPr lang="en-US" altLang="en-US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. </a:t>
            </a:r>
            <a:r>
              <a:rPr lang="lv-LV" altLang="en-US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(NC_000014.9)</a:t>
            </a:r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xmlns="" id="{76354134-E663-4468-8697-6A63AF9C9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286255"/>
            <a:ext cx="357188" cy="285751"/>
          </a:xfrm>
          <a:prstGeom prst="rect">
            <a:avLst/>
          </a:prstGeom>
          <a:noFill/>
          <a:ln w="19080" cap="sq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lv-LV" altLang="en-US"/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xmlns="" id="{92F200D8-AF2A-4D20-B911-145957A79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8" y="4286255"/>
            <a:ext cx="214313" cy="285751"/>
          </a:xfrm>
          <a:prstGeom prst="rect">
            <a:avLst/>
          </a:prstGeom>
          <a:noFill/>
          <a:ln w="19080" cap="sq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lv-LV" altLang="en-US"/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xmlns="" id="{3671C372-885F-44B7-B209-79F3F84DA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2" y="4286255"/>
            <a:ext cx="214313" cy="285751"/>
          </a:xfrm>
          <a:prstGeom prst="rect">
            <a:avLst/>
          </a:prstGeom>
          <a:noFill/>
          <a:ln w="19080" cap="sq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lv-LV" altLang="en-US"/>
          </a:p>
        </p:txBody>
      </p:sp>
      <p:sp>
        <p:nvSpPr>
          <p:cNvPr id="13323" name="Rectangle 11">
            <a:extLst>
              <a:ext uri="{FF2B5EF4-FFF2-40B4-BE49-F238E27FC236}">
                <a16:creationId xmlns:a16="http://schemas.microsoft.com/office/drawing/2014/main" xmlns="" id="{5DC5B048-84C1-46CF-9021-6341BCBE2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5" y="3786190"/>
            <a:ext cx="61777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en-US" sz="2400" b="1">
                <a:latin typeface="Times New Roman" panose="02020603050405020304" pitchFamily="18" charset="0"/>
              </a:rPr>
              <a:t>(</a:t>
            </a:r>
            <a:r>
              <a:rPr lang="en-US" altLang="en-US" sz="2400" b="1">
                <a:latin typeface="Times New Roman" panose="02020603050405020304" pitchFamily="18" charset="0"/>
              </a:rPr>
              <a:t>1.</a:t>
            </a:r>
            <a:r>
              <a:rPr lang="lv-LV" altLang="en-US" sz="2400" b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3324" name="Rectangle 12">
            <a:extLst>
              <a:ext uri="{FF2B5EF4-FFF2-40B4-BE49-F238E27FC236}">
                <a16:creationId xmlns:a16="http://schemas.microsoft.com/office/drawing/2014/main" xmlns="" id="{BCE2C38B-98A9-457B-A57F-74EA0F643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9" y="3786190"/>
            <a:ext cx="61777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en-US" sz="2400" b="1">
                <a:latin typeface="Times New Roman" panose="02020603050405020304" pitchFamily="18" charset="0"/>
              </a:rPr>
              <a:t>(</a:t>
            </a:r>
            <a:r>
              <a:rPr lang="en-US" altLang="en-US" sz="2400" b="1">
                <a:latin typeface="Times New Roman" panose="02020603050405020304" pitchFamily="18" charset="0"/>
              </a:rPr>
              <a:t>2.</a:t>
            </a:r>
            <a:r>
              <a:rPr lang="lv-LV" altLang="en-US" sz="2400" b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3325" name="Rectangle 13">
            <a:extLst>
              <a:ext uri="{FF2B5EF4-FFF2-40B4-BE49-F238E27FC236}">
                <a16:creationId xmlns:a16="http://schemas.microsoft.com/office/drawing/2014/main" xmlns="" id="{24BC0CD5-0CE2-4063-AC2A-294C7A0BE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0" y="3786190"/>
            <a:ext cx="61777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en-US" sz="2400" b="1">
                <a:latin typeface="Times New Roman" panose="02020603050405020304" pitchFamily="18" charset="0"/>
              </a:rPr>
              <a:t>(</a:t>
            </a:r>
            <a:r>
              <a:rPr lang="en-US" altLang="en-US" sz="2400" b="1">
                <a:latin typeface="Times New Roman" panose="02020603050405020304" pitchFamily="18" charset="0"/>
              </a:rPr>
              <a:t>3.</a:t>
            </a:r>
            <a:r>
              <a:rPr lang="lv-LV" altLang="en-US" sz="2400" b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2542" name="Rectangle 14">
            <a:extLst>
              <a:ext uri="{FF2B5EF4-FFF2-40B4-BE49-F238E27FC236}">
                <a16:creationId xmlns:a16="http://schemas.microsoft.com/office/drawing/2014/main" xmlns="" id="{7B0AFA4F-C720-4503-81C5-5C0578829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068" y="4848228"/>
            <a:ext cx="3449637" cy="120251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7200" eaLnBrk="1" hangingPunct="1">
              <a:buClr>
                <a:srgbClr val="0070C0"/>
              </a:buClr>
              <a:buSzPct val="100000"/>
              <a:buFont typeface="+mj-lt"/>
              <a:buAutoNum type="arabicPeriod"/>
              <a:tabLst>
                <a:tab pos="457178" algn="l"/>
                <a:tab pos="904829" algn="l"/>
                <a:tab pos="1354071" algn="l"/>
                <a:tab pos="1803310" algn="l"/>
                <a:tab pos="2252550" algn="l"/>
                <a:tab pos="2701791" algn="l"/>
                <a:tab pos="3151031" algn="l"/>
                <a:tab pos="3600271" algn="l"/>
                <a:tab pos="4049511" algn="l"/>
                <a:tab pos="4498750" algn="l"/>
                <a:tab pos="4947991" algn="l"/>
                <a:tab pos="5397230" algn="l"/>
                <a:tab pos="5846470" algn="l"/>
                <a:tab pos="6295711" algn="l"/>
                <a:tab pos="6744950" algn="l"/>
                <a:tab pos="7194191" algn="l"/>
                <a:tab pos="7643432" algn="l"/>
                <a:tab pos="8092670" algn="l"/>
                <a:tab pos="8541912" algn="l"/>
                <a:tab pos="8991150" algn="l"/>
                <a:tab pos="9440391" algn="l"/>
              </a:tabLst>
              <a:defRPr/>
            </a:pPr>
            <a:r>
              <a:rPr lang="lv-LV" dirty="0">
                <a:solidFill>
                  <a:srgbClr val="0070C0"/>
                </a:solidFill>
                <a:latin typeface="+mn-lt"/>
                <a:ea typeface="+mn-ea"/>
              </a:rPr>
              <a:t>rs200541481 (-/CA)</a:t>
            </a:r>
          </a:p>
          <a:p>
            <a:pPr marL="457200" indent="-457200" eaLnBrk="1" hangingPunct="1">
              <a:buClr>
                <a:srgbClr val="0070C0"/>
              </a:buClr>
              <a:buSzPct val="100000"/>
              <a:buFont typeface="+mj-lt"/>
              <a:buAutoNum type="arabicPeriod"/>
              <a:tabLst>
                <a:tab pos="457178" algn="l"/>
                <a:tab pos="904829" algn="l"/>
                <a:tab pos="1354071" algn="l"/>
                <a:tab pos="1803310" algn="l"/>
                <a:tab pos="2252550" algn="l"/>
                <a:tab pos="2701791" algn="l"/>
                <a:tab pos="3151031" algn="l"/>
                <a:tab pos="3600271" algn="l"/>
                <a:tab pos="4049511" algn="l"/>
                <a:tab pos="4498750" algn="l"/>
                <a:tab pos="4947991" algn="l"/>
                <a:tab pos="5397230" algn="l"/>
                <a:tab pos="5846470" algn="l"/>
                <a:tab pos="6295711" algn="l"/>
                <a:tab pos="6744950" algn="l"/>
                <a:tab pos="7194191" algn="l"/>
                <a:tab pos="7643432" algn="l"/>
                <a:tab pos="8092670" algn="l"/>
                <a:tab pos="8541912" algn="l"/>
                <a:tab pos="8991150" algn="l"/>
                <a:tab pos="9440391" algn="l"/>
              </a:tabLst>
              <a:defRPr/>
            </a:pPr>
            <a:r>
              <a:rPr lang="lv-LV" dirty="0">
                <a:solidFill>
                  <a:srgbClr val="0070C0"/>
                </a:solidFill>
                <a:latin typeface="+mn-lt"/>
                <a:ea typeface="+mn-ea"/>
              </a:rPr>
              <a:t>rs200298313 (-/C) </a:t>
            </a:r>
          </a:p>
          <a:p>
            <a:pPr marL="458787" indent="-457200" eaLnBrk="1" hangingPunct="1">
              <a:buClr>
                <a:srgbClr val="0070C0"/>
              </a:buClr>
              <a:buSzPct val="100000"/>
              <a:buFont typeface="+mj-lt"/>
              <a:buAutoNum type="arabicPeriod"/>
              <a:tabLst>
                <a:tab pos="457178" algn="l"/>
                <a:tab pos="904829" algn="l"/>
                <a:tab pos="1354071" algn="l"/>
                <a:tab pos="1803310" algn="l"/>
                <a:tab pos="2252550" algn="l"/>
                <a:tab pos="2701791" algn="l"/>
                <a:tab pos="3151031" algn="l"/>
                <a:tab pos="3600271" algn="l"/>
                <a:tab pos="4049511" algn="l"/>
                <a:tab pos="4498750" algn="l"/>
                <a:tab pos="4947991" algn="l"/>
                <a:tab pos="5397230" algn="l"/>
                <a:tab pos="5846470" algn="l"/>
                <a:tab pos="6295711" algn="l"/>
                <a:tab pos="6744950" algn="l"/>
                <a:tab pos="7194191" algn="l"/>
                <a:tab pos="7643432" algn="l"/>
                <a:tab pos="8092670" algn="l"/>
                <a:tab pos="8541912" algn="l"/>
                <a:tab pos="8991150" algn="l"/>
                <a:tab pos="9440391" algn="l"/>
              </a:tabLst>
              <a:defRPr/>
            </a:pPr>
            <a:r>
              <a:rPr lang="lv-LV" dirty="0">
                <a:solidFill>
                  <a:srgbClr val="0070C0"/>
                </a:solidFill>
                <a:latin typeface="+mn-lt"/>
                <a:ea typeface="+mn-ea"/>
              </a:rPr>
              <a:t>rs71640264 (C</a:t>
            </a:r>
            <a:r>
              <a:rPr lang="en-US" dirty="0">
                <a:solidFill>
                  <a:srgbClr val="0070C0"/>
                </a:solidFill>
                <a:latin typeface="+mn-lt"/>
                <a:ea typeface="+mn-ea"/>
              </a:rPr>
              <a:t>/</a:t>
            </a:r>
            <a:r>
              <a:rPr lang="lv-LV" dirty="0">
                <a:solidFill>
                  <a:srgbClr val="0070C0"/>
                </a:solidFill>
                <a:latin typeface="+mn-lt"/>
                <a:ea typeface="+mn-ea"/>
              </a:rPr>
              <a:t>A)</a:t>
            </a:r>
          </a:p>
        </p:txBody>
      </p:sp>
      <p:graphicFrame>
        <p:nvGraphicFramePr>
          <p:cNvPr id="22543" name="Group 15">
            <a:extLst>
              <a:ext uri="{FF2B5EF4-FFF2-40B4-BE49-F238E27FC236}">
                <a16:creationId xmlns:a16="http://schemas.microsoft.com/office/drawing/2014/main" xmlns="" id="{39761DB3-A082-4DCA-AF91-71D1D585C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272577"/>
              </p:ext>
            </p:extLst>
          </p:nvPr>
        </p:nvGraphicFramePr>
        <p:xfrm>
          <a:off x="214321" y="2357439"/>
          <a:ext cx="8313737" cy="368611"/>
        </p:xfrm>
        <a:graphic>
          <a:graphicData uri="http://schemas.openxmlformats.org/drawingml/2006/table">
            <a:tbl>
              <a:tblPr/>
              <a:tblGrid>
                <a:gridCol w="8277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861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ea typeface="Microsoft YaHei" pitchFamily="32" charset="0"/>
                          <a:cs typeface="Microsoft YaHei" pitchFamily="32" charset="0"/>
                        </a:rPr>
                        <a:t>GAAACTCTG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ea typeface="Microsoft YaHei" pitchFamily="32" charset="0"/>
                          <a:cs typeface="Microsoft YaHei" pitchFamily="32" charset="0"/>
                        </a:rPr>
                        <a:t>TCTC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Microsoft YaHei" pitchFamily="32" charset="0"/>
                          <a:cs typeface="Microsoft YaHei" pitchFamily="32" charset="0"/>
                        </a:rPr>
                        <a:t>AAAAAAAAAAAAAAAAAAAAAAAA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ea typeface="Microsoft YaHei" pitchFamily="32" charset="0"/>
                          <a:cs typeface="Microsoft YaHei" pitchFamily="32" charset="0"/>
                        </a:rPr>
                        <a:t>GACTAAA</a:t>
                      </a:r>
                    </a:p>
                  </a:txBody>
                  <a:tcPr marL="0" marR="0" marT="3307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0"/>
                        <a:cs typeface="Microsoft YaHei" pitchFamily="32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330" name="Rectangle 18">
            <a:extLst>
              <a:ext uri="{FF2B5EF4-FFF2-40B4-BE49-F238E27FC236}">
                <a16:creationId xmlns:a16="http://schemas.microsoft.com/office/drawing/2014/main" xmlns="" id="{BD4F082D-BD5A-4750-8D57-3B97EFEF4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3" y="2643190"/>
            <a:ext cx="178593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indent="-2841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A = 24</a:t>
            </a:r>
          </a:p>
        </p:txBody>
      </p:sp>
      <p:sp>
        <p:nvSpPr>
          <p:cNvPr id="13331" name="AutoShape 19">
            <a:extLst>
              <a:ext uri="{FF2B5EF4-FFF2-40B4-BE49-F238E27FC236}">
                <a16:creationId xmlns:a16="http://schemas.microsoft.com/office/drawing/2014/main" xmlns="" id="{CBC7536C-3FBA-42DB-ABBC-099D165DD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9" y="2714625"/>
            <a:ext cx="4524375" cy="700088"/>
          </a:xfrm>
          <a:prstGeom prst="downArrowCallout">
            <a:avLst>
              <a:gd name="adj1" fmla="val 25013"/>
              <a:gd name="adj2" fmla="val 31744"/>
              <a:gd name="adj3" fmla="val 25000"/>
              <a:gd name="adj4" fmla="val 56986"/>
            </a:avLst>
          </a:prstGeom>
          <a:noFill/>
          <a:ln w="28440" cap="sq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lv-LV" altLang="en-US"/>
          </a:p>
        </p:txBody>
      </p:sp>
      <p:sp>
        <p:nvSpPr>
          <p:cNvPr id="13332" name="Text Box 1">
            <a:extLst>
              <a:ext uri="{FF2B5EF4-FFF2-40B4-BE49-F238E27FC236}">
                <a16:creationId xmlns:a16="http://schemas.microsoft.com/office/drawing/2014/main" xmlns="" id="{74833CFF-EDEA-44D1-92CB-71EEFA717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70" y="484193"/>
            <a:ext cx="7921625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en-US" sz="30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Studied</a:t>
            </a:r>
            <a:r>
              <a:rPr lang="lv-LV" altLang="en-US" sz="30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lv-LV" altLang="en-US" sz="30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poly</a:t>
            </a:r>
            <a:r>
              <a:rPr lang="lv-LV" altLang="en-US" sz="3000" dirty="0">
                <a:solidFill>
                  <a:srgbClr val="0070C0"/>
                </a:solidFill>
                <a:latin typeface="Trebuchet MS" panose="020B0603020202020204" pitchFamily="34" charset="0"/>
              </a:rPr>
              <a:t>(</a:t>
            </a:r>
            <a:r>
              <a:rPr lang="lv-LV" altLang="en-US" sz="30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dA:dT</a:t>
            </a:r>
            <a:r>
              <a:rPr lang="lv-LV" altLang="en-US" sz="3000" dirty="0">
                <a:solidFill>
                  <a:srgbClr val="0070C0"/>
                </a:solidFill>
                <a:latin typeface="Trebuchet MS" panose="020B0603020202020204" pitchFamily="34" charset="0"/>
              </a:rPr>
              <a:t>) </a:t>
            </a:r>
            <a:r>
              <a:rPr lang="lv-LV" altLang="en-US" sz="30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tract</a:t>
            </a:r>
            <a:endParaRPr lang="lv-LV" altLang="en-US" sz="3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13333" name="TextBox 17">
            <a:extLst>
              <a:ext uri="{FF2B5EF4-FFF2-40B4-BE49-F238E27FC236}">
                <a16:creationId xmlns:a16="http://schemas.microsoft.com/office/drawing/2014/main" xmlns="" id="{9BC47D54-41DC-40E5-86D7-9444414C0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46" y="1714506"/>
            <a:ext cx="1785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en-US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rs113987343</a:t>
            </a:r>
            <a:endParaRPr lang="lv-LV" altLang="en-US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13334" name="TextBox 18">
            <a:extLst>
              <a:ext uri="{FF2B5EF4-FFF2-40B4-BE49-F238E27FC236}">
                <a16:creationId xmlns:a16="http://schemas.microsoft.com/office/drawing/2014/main" xmlns="" id="{FF49F97F-2BBC-4411-A1B6-1822BE10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9" y="1714506"/>
            <a:ext cx="2357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lv-LV" altLang="en-US" sz="2000" i="1" dirty="0">
                <a:solidFill>
                  <a:srgbClr val="0070C0"/>
                </a:solidFill>
                <a:latin typeface="Trebuchet MS" panose="020B0603020202020204" pitchFamily="34" charset="0"/>
              </a:rPr>
              <a:t>PSMA6</a:t>
            </a:r>
            <a:r>
              <a:rPr lang="lv-LV" altLang="en-US" dirty="0">
                <a:solidFill>
                  <a:srgbClr val="0070C0"/>
                </a:solidFill>
                <a:latin typeface="Trebuchet MS" panose="020B0603020202020204" pitchFamily="34" charset="0"/>
              </a:rPr>
              <a:t> c.-655An</a:t>
            </a:r>
            <a:endParaRPr lang="lv-LV" altLang="en-US" i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xmlns="" id="{3250F031-FE9F-4246-B026-8B1B9DD8B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9" y="287341"/>
            <a:ext cx="91074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en-US" sz="1100">
                <a:solidFill>
                  <a:srgbClr val="FFFFFF"/>
                </a:solidFill>
              </a:rPr>
              <a:t>Sasniegtie rezultāti: 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xmlns="" id="{D98620C9-0C90-404D-B8A4-9A4D3E1EC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7" y="1214443"/>
            <a:ext cx="27860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lv-LV" altLang="en-US" sz="11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en-US" sz="110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6" name="Text Box 1">
            <a:extLst>
              <a:ext uri="{FF2B5EF4-FFF2-40B4-BE49-F238E27FC236}">
                <a16:creationId xmlns:a16="http://schemas.microsoft.com/office/drawing/2014/main" xmlns="" id="{63D2394B-115B-4AAA-A0B8-7404B49B6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70" y="484193"/>
            <a:ext cx="7921625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en-US" sz="30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Studied</a:t>
            </a:r>
            <a:r>
              <a:rPr lang="lv-LV" altLang="en-US" sz="30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lv-LV" altLang="en-US" sz="30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poly</a:t>
            </a:r>
            <a:r>
              <a:rPr lang="lv-LV" altLang="en-US" sz="3000" dirty="0">
                <a:solidFill>
                  <a:srgbClr val="0070C0"/>
                </a:solidFill>
                <a:latin typeface="Trebuchet MS" panose="020B0603020202020204" pitchFamily="34" charset="0"/>
              </a:rPr>
              <a:t>(</a:t>
            </a:r>
            <a:r>
              <a:rPr lang="lv-LV" altLang="en-US" sz="30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dA:dT</a:t>
            </a:r>
            <a:r>
              <a:rPr lang="lv-LV" altLang="en-US" sz="3000" dirty="0">
                <a:solidFill>
                  <a:srgbClr val="0070C0"/>
                </a:solidFill>
                <a:latin typeface="Trebuchet MS" panose="020B0603020202020204" pitchFamily="34" charset="0"/>
              </a:rPr>
              <a:t>) </a:t>
            </a:r>
            <a:r>
              <a:rPr lang="lv-LV" altLang="en-US" sz="30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tract</a:t>
            </a:r>
            <a:endParaRPr lang="lv-LV" altLang="en-US" sz="3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7" name="Group 4">
            <a:extLst>
              <a:ext uri="{FF2B5EF4-FFF2-40B4-BE49-F238E27FC236}">
                <a16:creationId xmlns:a16="http://schemas.microsoft.com/office/drawing/2014/main" xmlns="" id="{6818DA0E-EAF5-466D-8F8C-FD4E47432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503356"/>
              </p:ext>
            </p:extLst>
          </p:nvPr>
        </p:nvGraphicFramePr>
        <p:xfrm>
          <a:off x="251520" y="4608990"/>
          <a:ext cx="8716963" cy="428625"/>
        </p:xfrm>
        <a:graphic>
          <a:graphicData uri="http://schemas.openxmlformats.org/drawingml/2006/table">
            <a:tbl>
              <a:tblPr/>
              <a:tblGrid>
                <a:gridCol w="86804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ea typeface="Microsoft YaHei" pitchFamily="32" charset="0"/>
                          <a:cs typeface="Microsoft YaHei" pitchFamily="32" charset="0"/>
                        </a:rPr>
                        <a:t>GAAACTCTG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ea typeface="Microsoft YaHei" pitchFamily="32" charset="0"/>
                          <a:cs typeface="Microsoft YaHei" pitchFamily="32" charset="0"/>
                        </a:rPr>
                        <a:t>TCT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urier New" pitchFamily="49" charset="0"/>
                          <a:ea typeface="Microsoft YaHei" pitchFamily="32" charset="0"/>
                          <a:cs typeface="Microsoft YaHei" pitchFamily="32" charset="0"/>
                        </a:rPr>
                        <a:t>CA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ea typeface="Microsoft YaHei" pitchFamily="32" charset="0"/>
                          <a:cs typeface="Microsoft YaHei" pitchFamily="32" charset="0"/>
                        </a:rPr>
                        <a:t>C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Microsoft YaHei" pitchFamily="32" charset="0"/>
                          <a:cs typeface="Microsoft YaHei" pitchFamily="32" charset="0"/>
                        </a:rPr>
                        <a:t>A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urier New" pitchFamily="49" charset="0"/>
                          <a:ea typeface="Microsoft YaHei" pitchFamily="32" charset="0"/>
                          <a:cs typeface="Microsoft YaHei" pitchFamily="32" charset="0"/>
                        </a:rPr>
                        <a:t>C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Microsoft YaHei" pitchFamily="32" charset="0"/>
                          <a:cs typeface="Microsoft YaHei" pitchFamily="32" charset="0"/>
                        </a:rPr>
                        <a:t>AAAAAAAAAAAAAAAAAAAA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urier New" pitchFamily="49" charset="0"/>
                          <a:ea typeface="Microsoft YaHei" pitchFamily="32" charset="0"/>
                          <a:cs typeface="Microsoft YaHei" pitchFamily="32" charset="0"/>
                        </a:rPr>
                        <a:t>C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Microsoft YaHei" pitchFamily="32" charset="0"/>
                          <a:cs typeface="Microsoft YaHei" pitchFamily="32" charset="0"/>
                        </a:rPr>
                        <a:t>AA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ea typeface="Microsoft YaHei" pitchFamily="32" charset="0"/>
                          <a:cs typeface="Microsoft YaHei" pitchFamily="32" charset="0"/>
                        </a:rPr>
                        <a:t>GACTAAA</a:t>
                      </a:r>
                    </a:p>
                  </a:txBody>
                  <a:tcPr marL="0" marR="0" marT="3326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0"/>
                        <a:cs typeface="Microsoft YaHei" pitchFamily="32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5370" name="Rectangle 8">
            <a:extLst>
              <a:ext uri="{FF2B5EF4-FFF2-40B4-BE49-F238E27FC236}">
                <a16:creationId xmlns:a16="http://schemas.microsoft.com/office/drawing/2014/main" xmlns="" id="{1BBF6E2A-A8B3-4D9D-9A31-10DFF45CF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897" y="4739163"/>
            <a:ext cx="285751" cy="285751"/>
          </a:xfrm>
          <a:prstGeom prst="rect">
            <a:avLst/>
          </a:prstGeom>
          <a:noFill/>
          <a:ln w="19080" cap="sq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lv-LV" altLang="en-US" sz="1800"/>
          </a:p>
        </p:txBody>
      </p:sp>
      <p:sp>
        <p:nvSpPr>
          <p:cNvPr id="15371" name="Rectangle 9">
            <a:extLst>
              <a:ext uri="{FF2B5EF4-FFF2-40B4-BE49-F238E27FC236}">
                <a16:creationId xmlns:a16="http://schemas.microsoft.com/office/drawing/2014/main" xmlns="" id="{CF182EFC-16E7-4409-9506-5C1BCBF76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395" y="4739163"/>
            <a:ext cx="214313" cy="285751"/>
          </a:xfrm>
          <a:prstGeom prst="rect">
            <a:avLst/>
          </a:prstGeom>
          <a:noFill/>
          <a:ln w="19080" cap="sq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lv-LV" altLang="en-US" sz="1800"/>
          </a:p>
        </p:txBody>
      </p:sp>
      <p:sp>
        <p:nvSpPr>
          <p:cNvPr id="15372" name="Rectangle 10">
            <a:extLst>
              <a:ext uri="{FF2B5EF4-FFF2-40B4-BE49-F238E27FC236}">
                <a16:creationId xmlns:a16="http://schemas.microsoft.com/office/drawing/2014/main" xmlns="" id="{3525D887-93D4-4BF6-B46F-E849471B8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5086" y="4739163"/>
            <a:ext cx="214313" cy="285751"/>
          </a:xfrm>
          <a:prstGeom prst="rect">
            <a:avLst/>
          </a:prstGeom>
          <a:noFill/>
          <a:ln w="19080" cap="sq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lv-LV" altLang="en-US" sz="1800"/>
          </a:p>
        </p:txBody>
      </p:sp>
      <p:sp>
        <p:nvSpPr>
          <p:cNvPr id="15373" name="Rectangle 11">
            <a:extLst>
              <a:ext uri="{FF2B5EF4-FFF2-40B4-BE49-F238E27FC236}">
                <a16:creationId xmlns:a16="http://schemas.microsoft.com/office/drawing/2014/main" xmlns="" id="{83485482-CBAB-463A-81F3-E8F559C4C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454" y="4367688"/>
            <a:ext cx="50877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en-US" sz="1800" b="1" dirty="0">
                <a:latin typeface="Times New Roman" panose="02020603050405020304" pitchFamily="18" charset="0"/>
              </a:rPr>
              <a:t>(</a:t>
            </a:r>
            <a:r>
              <a:rPr lang="en-US" altLang="en-US" sz="1800" b="1" dirty="0">
                <a:latin typeface="Times New Roman" panose="02020603050405020304" pitchFamily="18" charset="0"/>
              </a:rPr>
              <a:t>1.</a:t>
            </a:r>
            <a:r>
              <a:rPr lang="lv-LV" altLang="en-US" sz="1800" b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5374" name="Rectangle 12">
            <a:extLst>
              <a:ext uri="{FF2B5EF4-FFF2-40B4-BE49-F238E27FC236}">
                <a16:creationId xmlns:a16="http://schemas.microsoft.com/office/drawing/2014/main" xmlns="" id="{B46A42A3-240A-4A54-9778-FEAB33FF4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018" y="4367688"/>
            <a:ext cx="50877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en-US" sz="1800" b="1">
                <a:latin typeface="Times New Roman" panose="02020603050405020304" pitchFamily="18" charset="0"/>
              </a:rPr>
              <a:t>(</a:t>
            </a:r>
            <a:r>
              <a:rPr lang="en-US" altLang="en-US" sz="1800" b="1">
                <a:latin typeface="Times New Roman" panose="02020603050405020304" pitchFamily="18" charset="0"/>
              </a:rPr>
              <a:t>2.</a:t>
            </a:r>
            <a:r>
              <a:rPr lang="lv-LV" altLang="en-US" sz="1800" b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5375" name="Rectangle 13">
            <a:extLst>
              <a:ext uri="{FF2B5EF4-FFF2-40B4-BE49-F238E27FC236}">
                <a16:creationId xmlns:a16="http://schemas.microsoft.com/office/drawing/2014/main" xmlns="" id="{30292FC2-F29F-4059-AF92-0E222424B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4266" y="4367688"/>
            <a:ext cx="50877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en-US" sz="1800" b="1">
                <a:latin typeface="Times New Roman" panose="02020603050405020304" pitchFamily="18" charset="0"/>
              </a:rPr>
              <a:t>(</a:t>
            </a:r>
            <a:r>
              <a:rPr lang="en-US" altLang="en-US" sz="1800" b="1">
                <a:latin typeface="Times New Roman" panose="02020603050405020304" pitchFamily="18" charset="0"/>
              </a:rPr>
              <a:t>3.</a:t>
            </a:r>
            <a:r>
              <a:rPr lang="lv-LV" altLang="en-US" sz="1800" b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013E13A0-22B9-478E-A6ED-26D17DCD7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272" y="5167785"/>
            <a:ext cx="3449637" cy="92551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178" indent="-457178" eaLnBrk="1" hangingPunct="1">
              <a:buClr>
                <a:srgbClr val="000000"/>
              </a:buClr>
              <a:buSzPct val="100000"/>
              <a:tabLst>
                <a:tab pos="457178" algn="l"/>
                <a:tab pos="904829" algn="l"/>
                <a:tab pos="1354071" algn="l"/>
                <a:tab pos="1803310" algn="l"/>
                <a:tab pos="2252550" algn="l"/>
                <a:tab pos="2701791" algn="l"/>
                <a:tab pos="3151031" algn="l"/>
                <a:tab pos="3600271" algn="l"/>
                <a:tab pos="4049511" algn="l"/>
                <a:tab pos="4498750" algn="l"/>
                <a:tab pos="4947991" algn="l"/>
                <a:tab pos="5397230" algn="l"/>
                <a:tab pos="5846470" algn="l"/>
                <a:tab pos="6295711" algn="l"/>
                <a:tab pos="6744950" algn="l"/>
                <a:tab pos="7194191" algn="l"/>
                <a:tab pos="7643432" algn="l"/>
                <a:tab pos="8092670" algn="l"/>
                <a:tab pos="8541912" algn="l"/>
                <a:tab pos="8991150" algn="l"/>
                <a:tab pos="9440391" algn="l"/>
              </a:tabLst>
              <a:defRPr/>
            </a:pPr>
            <a:r>
              <a:rPr lang="lv-LV" sz="1800" dirty="0">
                <a:solidFill>
                  <a:srgbClr val="0070C0"/>
                </a:solidFill>
                <a:latin typeface="Trebuchet MS" panose="020B0603020202020204" pitchFamily="34" charset="0"/>
                <a:ea typeface="+mn-ea"/>
              </a:rPr>
              <a:t>1. rs200541481 (-/CA)</a:t>
            </a:r>
          </a:p>
          <a:p>
            <a:pPr marL="457178" indent="-457178" eaLnBrk="1" hangingPunct="1">
              <a:buClr>
                <a:srgbClr val="000000"/>
              </a:buClr>
              <a:buSzPct val="100000"/>
              <a:tabLst>
                <a:tab pos="457178" algn="l"/>
                <a:tab pos="904829" algn="l"/>
                <a:tab pos="1354071" algn="l"/>
                <a:tab pos="1803310" algn="l"/>
                <a:tab pos="2252550" algn="l"/>
                <a:tab pos="2701791" algn="l"/>
                <a:tab pos="3151031" algn="l"/>
                <a:tab pos="3600271" algn="l"/>
                <a:tab pos="4049511" algn="l"/>
                <a:tab pos="4498750" algn="l"/>
                <a:tab pos="4947991" algn="l"/>
                <a:tab pos="5397230" algn="l"/>
                <a:tab pos="5846470" algn="l"/>
                <a:tab pos="6295711" algn="l"/>
                <a:tab pos="6744950" algn="l"/>
                <a:tab pos="7194191" algn="l"/>
                <a:tab pos="7643432" algn="l"/>
                <a:tab pos="8092670" algn="l"/>
                <a:tab pos="8541912" algn="l"/>
                <a:tab pos="8991150" algn="l"/>
                <a:tab pos="9440391" algn="l"/>
              </a:tabLst>
              <a:defRPr/>
            </a:pPr>
            <a:r>
              <a:rPr lang="lv-LV" sz="1800" dirty="0">
                <a:solidFill>
                  <a:srgbClr val="0070C0"/>
                </a:solidFill>
                <a:latin typeface="Trebuchet MS" panose="020B0603020202020204" pitchFamily="34" charset="0"/>
                <a:ea typeface="+mn-ea"/>
              </a:rPr>
              <a:t>2. rs200298313 (-/C) </a:t>
            </a:r>
          </a:p>
          <a:p>
            <a:pPr marL="457178" indent="-455591" eaLnBrk="1" hangingPunct="1">
              <a:buSzPct val="100000"/>
              <a:tabLst>
                <a:tab pos="457178" algn="l"/>
                <a:tab pos="904829" algn="l"/>
                <a:tab pos="1354071" algn="l"/>
                <a:tab pos="1803310" algn="l"/>
                <a:tab pos="2252550" algn="l"/>
                <a:tab pos="2701791" algn="l"/>
                <a:tab pos="3151031" algn="l"/>
                <a:tab pos="3600271" algn="l"/>
                <a:tab pos="4049511" algn="l"/>
                <a:tab pos="4498750" algn="l"/>
                <a:tab pos="4947991" algn="l"/>
                <a:tab pos="5397230" algn="l"/>
                <a:tab pos="5846470" algn="l"/>
                <a:tab pos="6295711" algn="l"/>
                <a:tab pos="6744950" algn="l"/>
                <a:tab pos="7194191" algn="l"/>
                <a:tab pos="7643432" algn="l"/>
                <a:tab pos="8092670" algn="l"/>
                <a:tab pos="8541912" algn="l"/>
                <a:tab pos="8991150" algn="l"/>
                <a:tab pos="9440391" algn="l"/>
              </a:tabLst>
              <a:defRPr/>
            </a:pPr>
            <a:r>
              <a:rPr lang="en-US" sz="1800" dirty="0">
                <a:solidFill>
                  <a:srgbClr val="0070C0"/>
                </a:solidFill>
                <a:latin typeface="Trebuchet MS" panose="020B0603020202020204" pitchFamily="34" charset="0"/>
                <a:ea typeface="+mn-ea"/>
              </a:rPr>
              <a:t>3. </a:t>
            </a:r>
            <a:r>
              <a:rPr lang="lv-LV" sz="1800" dirty="0">
                <a:solidFill>
                  <a:srgbClr val="0070C0"/>
                </a:solidFill>
                <a:latin typeface="Trebuchet MS" panose="020B0603020202020204" pitchFamily="34" charset="0"/>
                <a:ea typeface="+mn-ea"/>
              </a:rPr>
              <a:t>rs71640264 (C</a:t>
            </a:r>
            <a:r>
              <a:rPr lang="en-US" sz="1800" dirty="0">
                <a:solidFill>
                  <a:srgbClr val="0070C0"/>
                </a:solidFill>
                <a:latin typeface="Trebuchet MS" panose="020B0603020202020204" pitchFamily="34" charset="0"/>
                <a:ea typeface="+mn-ea"/>
              </a:rPr>
              <a:t>/</a:t>
            </a:r>
            <a:r>
              <a:rPr lang="lv-LV" sz="1800" dirty="0">
                <a:solidFill>
                  <a:srgbClr val="0070C0"/>
                </a:solidFill>
                <a:latin typeface="Trebuchet MS" panose="020B0603020202020204" pitchFamily="34" charset="0"/>
                <a:ea typeface="+mn-ea"/>
              </a:rPr>
              <a:t>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4CB851-1751-405A-ADC6-4CD93DFCB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92012"/>
            <a:ext cx="6347714" cy="30615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In previous fragment length analysis studies an association between  rs200541481 and autoimmune disease susceptibility was detected.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Genotyping results have shown a complete linkage disequilibrium between rs71640264 and a juvenile idiopathic arthritis and bronchial asthma associated locus  rs2277460 </a:t>
            </a:r>
            <a:r>
              <a:rPr lang="en-US" altLang="en-US" sz="2000" i="1" dirty="0">
                <a:solidFill>
                  <a:srgbClr val="0070C0"/>
                </a:solidFill>
                <a:latin typeface="Trebuchet MS" panose="020B0603020202020204" pitchFamily="34" charset="0"/>
              </a:rPr>
              <a:t>(PSMA6</a:t>
            </a:r>
            <a:r>
              <a:rPr lang="en-US" altLang="en-US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c.-110C&gt;A</a:t>
            </a:r>
            <a:r>
              <a:rPr lang="en-US" altLang="en-US" sz="2000" i="1" dirty="0">
                <a:solidFill>
                  <a:srgbClr val="0070C0"/>
                </a:solidFill>
                <a:latin typeface="Trebuchet MS" panose="020B0603020202020204" pitchFamily="34" charset="0"/>
              </a:rPr>
              <a:t>)</a:t>
            </a:r>
            <a:endParaRPr lang="en-US" altLang="en-US" sz="20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Association between rs200298313 and autoimmune diseases have not been detected.</a:t>
            </a:r>
          </a:p>
          <a:p>
            <a:endParaRPr lang="en-US" sz="2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>
            <a:extLst>
              <a:ext uri="{FF2B5EF4-FFF2-40B4-BE49-F238E27FC236}">
                <a16:creationId xmlns:a16="http://schemas.microsoft.com/office/drawing/2014/main" xmlns="" id="{DA92ECC3-0CB1-46D3-BE18-98B0D309C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53" y="1785941"/>
            <a:ext cx="7140599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To evaluate the functionality of genetic variations in </a:t>
            </a:r>
            <a:r>
              <a:rPr lang="en-US" altLang="en-US" sz="2800" i="1" dirty="0">
                <a:solidFill>
                  <a:srgbClr val="0070C0"/>
                </a:solidFill>
                <a:latin typeface="Trebuchet MS" panose="020B0603020202020204" pitchFamily="34" charset="0"/>
              </a:rPr>
              <a:t>PSMA6 </a:t>
            </a:r>
            <a:r>
              <a:rPr lang="en-US" altLang="en-US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poly(</a:t>
            </a:r>
            <a:r>
              <a:rPr lang="en-US" altLang="en-US" sz="28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dA:dT</a:t>
            </a:r>
            <a:r>
              <a:rPr lang="en-US" altLang="en-US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) tract </a:t>
            </a:r>
            <a:r>
              <a:rPr lang="en-US" altLang="en-US" sz="2800" i="1" dirty="0">
                <a:solidFill>
                  <a:srgbClr val="0070C0"/>
                </a:solidFill>
                <a:latin typeface="Trebuchet MS" panose="020B0603020202020204" pitchFamily="34" charset="0"/>
              </a:rPr>
              <a:t>in silico.</a:t>
            </a:r>
            <a:endParaRPr lang="en-US" altLang="en-US" sz="28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69EA7D4B-B7D9-464D-B24F-79BEDF02F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70" y="484193"/>
            <a:ext cx="7921625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000" dirty="0">
                <a:solidFill>
                  <a:srgbClr val="0070C0"/>
                </a:solidFill>
                <a:latin typeface="Trebuchet MS" panose="020B0603020202020204" pitchFamily="34" charset="0"/>
              </a:rPr>
              <a:t>Aim of the current study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69EA7D4B-B7D9-464D-B24F-79BEDF02F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70" y="484193"/>
            <a:ext cx="7921625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000" dirty="0">
                <a:solidFill>
                  <a:srgbClr val="0070C0"/>
                </a:solidFill>
                <a:latin typeface="Trebuchet MS" panose="020B0603020202020204" pitchFamily="34" charset="0"/>
              </a:rPr>
              <a:t>Methods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78D7FCF-EF65-4D70-A8BC-53AD75AC3520}"/>
              </a:ext>
            </a:extLst>
          </p:cNvPr>
          <p:cNvSpPr txBox="1">
            <a:spLocks/>
          </p:cNvSpPr>
          <p:nvPr/>
        </p:nvSpPr>
        <p:spPr>
          <a:xfrm>
            <a:off x="611560" y="1492012"/>
            <a:ext cx="6624736" cy="19369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Putative transcription factor binding site analysis with </a:t>
            </a:r>
            <a:r>
              <a:rPr lang="en-US" sz="20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MatInspector</a:t>
            </a:r>
            <a:r>
              <a:rPr lang="en-US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, Release 10.1 in data base </a:t>
            </a:r>
            <a:r>
              <a:rPr lang="en-US" sz="20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Genomatix</a:t>
            </a:r>
            <a:r>
              <a:rPr lang="lv-LV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;</a:t>
            </a:r>
          </a:p>
          <a:p>
            <a:pPr fontAlgn="auto"/>
            <a:r>
              <a:rPr lang="lv-LV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DNA </a:t>
            </a:r>
            <a:r>
              <a:rPr lang="en-US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secondary structure modeling in </a:t>
            </a:r>
            <a:r>
              <a:rPr lang="lv-LV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MFOLDROOT;</a:t>
            </a:r>
          </a:p>
          <a:p>
            <a:pPr fontAlgn="auto"/>
            <a:r>
              <a:rPr lang="en-US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Analysis of DNA bending in bend.it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AA950D-6C95-42C0-9574-0848E83394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5" t="9401" r="20863" b="10800"/>
          <a:stretch/>
        </p:blipFill>
        <p:spPr>
          <a:xfrm>
            <a:off x="611559" y="3585418"/>
            <a:ext cx="3600401" cy="28904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BDDFB9-2216-449F-868F-9927DC9500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800" r="14563" b="10800"/>
          <a:stretch/>
        </p:blipFill>
        <p:spPr>
          <a:xfrm>
            <a:off x="1469745" y="3645024"/>
            <a:ext cx="5484429" cy="2830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63F263-0383-49A9-98C2-0B35E246D0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270" t="9847" r="12580" b="8955"/>
          <a:stretch/>
        </p:blipFill>
        <p:spPr>
          <a:xfrm>
            <a:off x="2267744" y="3645024"/>
            <a:ext cx="4087446" cy="28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13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22874</TotalTime>
  <Words>846</Words>
  <Application>Microsoft Office PowerPoint</Application>
  <PresentationFormat>Slaidrāde ekrānā (4:3)</PresentationFormat>
  <Paragraphs>125</Paragraphs>
  <Slides>20</Slides>
  <Notes>18</Notes>
  <HiddenSlides>0</HiddenSlides>
  <MMClips>0</MMClips>
  <ScaleCrop>false</ScaleCrop>
  <HeadingPairs>
    <vt:vector size="6" baseType="variant">
      <vt:variant>
        <vt:lpstr>Lietotie fonti</vt:lpstr>
      </vt:variant>
      <vt:variant>
        <vt:i4>8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20</vt:i4>
      </vt:variant>
    </vt:vector>
  </HeadingPairs>
  <TitlesOfParts>
    <vt:vector size="29" baseType="lpstr">
      <vt:lpstr>Microsoft YaHei</vt:lpstr>
      <vt:lpstr>Arial</vt:lpstr>
      <vt:lpstr>Calibri</vt:lpstr>
      <vt:lpstr>Courier New</vt:lpstr>
      <vt:lpstr>Times New Roman</vt:lpstr>
      <vt:lpstr>Trebuchet MS</vt:lpstr>
      <vt:lpstr>Wingdings</vt:lpstr>
      <vt:lpstr>Wingdings 3</vt:lpstr>
      <vt:lpstr>Facet</vt:lpstr>
      <vt:lpstr>PowerPoint prezentācija</vt:lpstr>
      <vt:lpstr>Ubiquitin – proteasome system</vt:lpstr>
      <vt:lpstr>26S proteasome</vt:lpstr>
      <vt:lpstr>PSMA6</vt:lpstr>
      <vt:lpstr>Studied poly(dA:dT) tract 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Ilva</dc:creator>
  <cp:lastModifiedBy>Laureta Busevica</cp:lastModifiedBy>
  <cp:revision>737</cp:revision>
  <cp:lastPrinted>2019-04-08T11:06:32Z</cp:lastPrinted>
  <dcterms:created xsi:type="dcterms:W3CDTF">2004-01-23T07:34:04Z</dcterms:created>
  <dcterms:modified xsi:type="dcterms:W3CDTF">2019-11-14T13:29:25Z</dcterms:modified>
</cp:coreProperties>
</file>